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12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3" r:id="rId4"/>
    <p:sldId id="282" r:id="rId5"/>
    <p:sldId id="283" r:id="rId6"/>
    <p:sldId id="284" r:id="rId7"/>
    <p:sldId id="285" r:id="rId8"/>
    <p:sldId id="287" r:id="rId9"/>
    <p:sldId id="288" r:id="rId10"/>
    <p:sldId id="267" r:id="rId11"/>
    <p:sldId id="295" r:id="rId12"/>
    <p:sldId id="296" r:id="rId13"/>
    <p:sldId id="268" r:id="rId14"/>
    <p:sldId id="292" r:id="rId15"/>
    <p:sldId id="28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20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Успеваемость учащихся </a:t>
            </a:r>
            <a:endParaRPr lang="en-US" dirty="0" smtClean="0"/>
          </a:p>
          <a:p>
            <a:pPr>
              <a:defRPr/>
            </a:pPr>
            <a:r>
              <a:rPr lang="ru-RU" dirty="0" smtClean="0"/>
              <a:t>за I </a:t>
            </a:r>
            <a:r>
              <a:rPr lang="ru-RU" dirty="0"/>
              <a:t>четверть</a:t>
            </a:r>
          </a:p>
        </c:rich>
      </c:tx>
      <c:layout/>
      <c:overlay val="0"/>
    </c:title>
    <c:autoTitleDeleted val="0"/>
    <c:view3D>
      <c:rotX val="1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347516942561932E-2"/>
          <c:y val="0.3517112516598685"/>
          <c:w val="0.57782190867681371"/>
          <c:h val="0.6481822786886113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 учащихся за II четверть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34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188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94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Отличников</c:v>
                </c:pt>
                <c:pt idx="1">
                  <c:v>Ударников</c:v>
                </c:pt>
                <c:pt idx="2">
                  <c:v>Троечников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81</c:v>
                </c:pt>
                <c:pt idx="1">
                  <c:v>433</c:v>
                </c:pt>
                <c:pt idx="2">
                  <c:v>183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Отличников</c:v>
                </c:pt>
                <c:pt idx="1">
                  <c:v>Ударников</c:v>
                </c:pt>
                <c:pt idx="2">
                  <c:v>Троечников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Отличников</c:v>
                </c:pt>
                <c:pt idx="1">
                  <c:v>Ударников</c:v>
                </c:pt>
                <c:pt idx="2">
                  <c:v>Троечников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5</a:t>
            </a:r>
            <a:r>
              <a:rPr lang="en-US" dirty="0" smtClean="0"/>
              <a:t>-</a:t>
            </a:r>
            <a:r>
              <a:rPr lang="ru-RU" dirty="0" smtClean="0"/>
              <a:t>е</a:t>
            </a:r>
            <a:r>
              <a:rPr lang="ru-RU" baseline="0" dirty="0" smtClean="0"/>
              <a:t> классы</a:t>
            </a:r>
            <a:endParaRPr lang="ru-RU" dirty="0"/>
          </a:p>
        </c:rich>
      </c:tx>
      <c:layout>
        <c:manualLayout>
          <c:xMode val="edge"/>
          <c:yMode val="edge"/>
          <c:x val="0.41375976134289616"/>
          <c:y val="0"/>
        </c:manualLayout>
      </c:layout>
      <c:overlay val="1"/>
    </c:title>
    <c:autoTitleDeleted val="0"/>
    <c:view3D>
      <c:rotX val="2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040819309438475"/>
          <c:y val="9.7046424605409271E-2"/>
          <c:w val="0.80375848261757799"/>
          <c:h val="0.769534268959360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2017-2018 гг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359389815348033E-3"/>
                  <c:y val="0.271788342008452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8341522143798095E-7"/>
                  <c:y val="9.9512251909650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9870602476767044E-3"/>
                  <c:y val="0.303419742430541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Лист1!$A$3:$A$5</c:f>
              <c:strCache>
                <c:ptCount val="3"/>
                <c:pt idx="0">
                  <c:v>Каз.яз</c:v>
                </c:pt>
                <c:pt idx="1">
                  <c:v>Рус.яз</c:v>
                </c:pt>
                <c:pt idx="2">
                  <c:v>Итого</c:v>
                </c:pt>
              </c:strCache>
            </c:strRef>
          </c:cat>
          <c:val>
            <c:numRef>
              <c:f>Лист1!$B$3:$B$5</c:f>
              <c:numCache>
                <c:formatCode>0%</c:formatCode>
                <c:ptCount val="3"/>
                <c:pt idx="0">
                  <c:v>0.56999999999999995</c:v>
                </c:pt>
                <c:pt idx="1">
                  <c:v>0.66600000000000004</c:v>
                </c:pt>
                <c:pt idx="2">
                  <c:v>0.61799999999999999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2018-2019 гг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3330052493438365E-3"/>
                  <c:y val="0.341184863690229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361361209299401E-3"/>
                  <c:y val="0.156376022733717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2275150253785549E-3"/>
                  <c:y val="0.256304044061534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Лист1!$A$3:$A$5</c:f>
              <c:strCache>
                <c:ptCount val="3"/>
                <c:pt idx="0">
                  <c:v>Каз.яз</c:v>
                </c:pt>
                <c:pt idx="1">
                  <c:v>Рус.яз</c:v>
                </c:pt>
                <c:pt idx="2">
                  <c:v>Итого</c:v>
                </c:pt>
              </c:strCache>
            </c:strRef>
          </c:cat>
          <c:val>
            <c:numRef>
              <c:f>Лист1!$C$3:$C$5</c:f>
              <c:numCache>
                <c:formatCode>0%</c:formatCode>
                <c:ptCount val="3"/>
                <c:pt idx="0">
                  <c:v>0.59</c:v>
                </c:pt>
                <c:pt idx="1">
                  <c:v>0.81</c:v>
                </c:pt>
                <c:pt idx="2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0500720"/>
        <c:axId val="222526512"/>
        <c:axId val="0"/>
      </c:bar3DChart>
      <c:catAx>
        <c:axId val="210500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22526512"/>
        <c:crosses val="autoZero"/>
        <c:auto val="1"/>
        <c:lblAlgn val="ctr"/>
        <c:lblOffset val="100"/>
        <c:noMultiLvlLbl val="0"/>
      </c:catAx>
      <c:valAx>
        <c:axId val="222526512"/>
        <c:scaling>
          <c:orientation val="minMax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210500720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4-</a:t>
            </a:r>
            <a:r>
              <a:rPr lang="ru-RU" dirty="0" smtClean="0"/>
              <a:t>е</a:t>
            </a:r>
            <a:r>
              <a:rPr lang="ru-RU" baseline="0" dirty="0" smtClean="0"/>
              <a:t> классы</a:t>
            </a:r>
            <a:endParaRPr lang="ru-RU" dirty="0"/>
          </a:p>
        </c:rich>
      </c:tx>
      <c:layout>
        <c:manualLayout>
          <c:xMode val="edge"/>
          <c:yMode val="edge"/>
          <c:x val="0.39366344526332731"/>
          <c:y val="0"/>
        </c:manualLayout>
      </c:layout>
      <c:overlay val="1"/>
    </c:title>
    <c:autoTitleDeleted val="0"/>
    <c:view3D>
      <c:rotX val="2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326410761154863"/>
          <c:y val="9.2869006047185079E-2"/>
          <c:w val="0.84673589238845204"/>
          <c:h val="0.769534268959360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2017-2018 гг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1666666666666683E-3"/>
                  <c:y val="0.341184863690229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1666666666666683E-3"/>
                  <c:y val="0.312752791716043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3333333333333367E-3"/>
                  <c:y val="0.298536755728950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Лист1!$A$3:$A$5</c:f>
              <c:strCache>
                <c:ptCount val="3"/>
                <c:pt idx="0">
                  <c:v>Каз.яз</c:v>
                </c:pt>
                <c:pt idx="1">
                  <c:v>Рус.яз</c:v>
                </c:pt>
                <c:pt idx="2">
                  <c:v>Итого</c:v>
                </c:pt>
              </c:strCache>
            </c:strRef>
          </c:cat>
          <c:val>
            <c:numRef>
              <c:f>Лист1!$B$3:$B$5</c:f>
              <c:numCache>
                <c:formatCode>0%</c:formatCode>
                <c:ptCount val="3"/>
                <c:pt idx="0">
                  <c:v>0.72</c:v>
                </c:pt>
                <c:pt idx="1">
                  <c:v>0.72</c:v>
                </c:pt>
                <c:pt idx="2">
                  <c:v>0.72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2018-2019 гг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1663385826772037E-3"/>
                  <c:y val="0.317491097254103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1666666666666683E-3"/>
                  <c:y val="0.175331110507478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6476673360070948E-3"/>
                  <c:y val="0.229971659660407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Лист1!$A$3:$A$5</c:f>
              <c:strCache>
                <c:ptCount val="3"/>
                <c:pt idx="0">
                  <c:v>Каз.яз</c:v>
                </c:pt>
                <c:pt idx="1">
                  <c:v>Рус.яз</c:v>
                </c:pt>
                <c:pt idx="2">
                  <c:v>Итого</c:v>
                </c:pt>
              </c:strCache>
            </c:strRef>
          </c:cat>
          <c:val>
            <c:numRef>
              <c:f>Лист1!$C$3:$C$5</c:f>
              <c:numCache>
                <c:formatCode>0%</c:formatCode>
                <c:ptCount val="3"/>
                <c:pt idx="0">
                  <c:v>0.5</c:v>
                </c:pt>
                <c:pt idx="1">
                  <c:v>0.28570000000000001</c:v>
                </c:pt>
                <c:pt idx="2">
                  <c:v>0.39285000000000003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3219040"/>
        <c:axId val="223219600"/>
        <c:axId val="0"/>
      </c:bar3DChart>
      <c:catAx>
        <c:axId val="223219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23219600"/>
        <c:crosses val="autoZero"/>
        <c:auto val="1"/>
        <c:lblAlgn val="ctr"/>
        <c:lblOffset val="100"/>
        <c:noMultiLvlLbl val="0"/>
      </c:catAx>
      <c:valAx>
        <c:axId val="22321960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2232190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5</a:t>
            </a:r>
            <a:r>
              <a:rPr lang="en-US" dirty="0" smtClean="0"/>
              <a:t>-</a:t>
            </a:r>
            <a:r>
              <a:rPr lang="ru-RU" dirty="0" smtClean="0"/>
              <a:t>е</a:t>
            </a:r>
            <a:r>
              <a:rPr lang="ru-RU" baseline="0" dirty="0" smtClean="0"/>
              <a:t> классы</a:t>
            </a:r>
            <a:endParaRPr lang="ru-RU" dirty="0"/>
          </a:p>
        </c:rich>
      </c:tx>
      <c:layout>
        <c:manualLayout>
          <c:xMode val="edge"/>
          <c:yMode val="edge"/>
          <c:x val="0.41375976134289616"/>
          <c:y val="0"/>
        </c:manualLayout>
      </c:layout>
      <c:overlay val="1"/>
    </c:title>
    <c:autoTitleDeleted val="0"/>
    <c:view3D>
      <c:rotX val="2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040819309438475"/>
          <c:y val="9.7046424605409271E-2"/>
          <c:w val="0.80375848261757799"/>
          <c:h val="0.769534268959360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2017-2018 гг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359389815348033E-3"/>
                  <c:y val="0.271788342008452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8341522143798095E-7"/>
                  <c:y val="9.9512251909650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9870602476767044E-3"/>
                  <c:y val="0.303419742430541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Лист1!$A$3:$A$5</c:f>
              <c:strCache>
                <c:ptCount val="3"/>
                <c:pt idx="0">
                  <c:v>Каз.яз</c:v>
                </c:pt>
                <c:pt idx="1">
                  <c:v>Рус.яз</c:v>
                </c:pt>
                <c:pt idx="2">
                  <c:v>Итого</c:v>
                </c:pt>
              </c:strCache>
            </c:strRef>
          </c:cat>
          <c:val>
            <c:numRef>
              <c:f>Лист1!$B$3:$B$5</c:f>
              <c:numCache>
                <c:formatCode>0%</c:formatCode>
                <c:ptCount val="3"/>
                <c:pt idx="0">
                  <c:v>0.57999999999999996</c:v>
                </c:pt>
                <c:pt idx="1">
                  <c:v>0.83</c:v>
                </c:pt>
                <c:pt idx="2">
                  <c:v>0.70499999999999996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2018-2019 гг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3330052493438365E-3"/>
                  <c:y val="0.341184863690229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361361209299401E-3"/>
                  <c:y val="0.156376022733717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2275150253785549E-3"/>
                  <c:y val="0.256304044061534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Лист1!$A$3:$A$5</c:f>
              <c:strCache>
                <c:ptCount val="3"/>
                <c:pt idx="0">
                  <c:v>Каз.яз</c:v>
                </c:pt>
                <c:pt idx="1">
                  <c:v>Рус.яз</c:v>
                </c:pt>
                <c:pt idx="2">
                  <c:v>Итого</c:v>
                </c:pt>
              </c:strCache>
            </c:strRef>
          </c:cat>
          <c:val>
            <c:numRef>
              <c:f>Лист1!$C$3:$C$5</c:f>
              <c:numCache>
                <c:formatCode>0%</c:formatCode>
                <c:ptCount val="3"/>
                <c:pt idx="0">
                  <c:v>0.72</c:v>
                </c:pt>
                <c:pt idx="1">
                  <c:v>0.82</c:v>
                </c:pt>
                <c:pt idx="2">
                  <c:v>0.77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2540512"/>
        <c:axId val="222536032"/>
        <c:axId val="0"/>
      </c:bar3DChart>
      <c:catAx>
        <c:axId val="222540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22536032"/>
        <c:crosses val="autoZero"/>
        <c:auto val="1"/>
        <c:lblAlgn val="ctr"/>
        <c:lblOffset val="100"/>
        <c:noMultiLvlLbl val="0"/>
      </c:catAx>
      <c:valAx>
        <c:axId val="222536032"/>
        <c:scaling>
          <c:orientation val="minMax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222540512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4-</a:t>
            </a:r>
            <a:r>
              <a:rPr lang="ru-RU" dirty="0" smtClean="0"/>
              <a:t>е</a:t>
            </a:r>
            <a:r>
              <a:rPr lang="ru-RU" baseline="0" dirty="0" smtClean="0"/>
              <a:t> классы</a:t>
            </a:r>
            <a:endParaRPr lang="ru-RU" dirty="0"/>
          </a:p>
        </c:rich>
      </c:tx>
      <c:layout>
        <c:manualLayout>
          <c:xMode val="edge"/>
          <c:yMode val="edge"/>
          <c:x val="0.39366344526332731"/>
          <c:y val="0"/>
        </c:manualLayout>
      </c:layout>
      <c:overlay val="1"/>
    </c:title>
    <c:autoTitleDeleted val="0"/>
    <c:view3D>
      <c:rotX val="2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326410761154863"/>
          <c:y val="9.2869006047185079E-2"/>
          <c:w val="0.84673589238845204"/>
          <c:h val="0.769534268959360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2017-2018 гг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1666666666666683E-3"/>
                  <c:y val="0.341184863690229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1666666666666683E-3"/>
                  <c:y val="0.312752791716043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3333333333333367E-3"/>
                  <c:y val="0.298536755728950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Лист1!$A$3:$A$5</c:f>
              <c:strCache>
                <c:ptCount val="3"/>
                <c:pt idx="0">
                  <c:v>матем 4</c:v>
                </c:pt>
                <c:pt idx="1">
                  <c:v>матем 4Б</c:v>
                </c:pt>
                <c:pt idx="2">
                  <c:v>Итого</c:v>
                </c:pt>
              </c:strCache>
            </c:strRef>
          </c:cat>
          <c:val>
            <c:numRef>
              <c:f>Лист1!$B$3:$B$5</c:f>
              <c:numCache>
                <c:formatCode>0%</c:formatCode>
                <c:ptCount val="3"/>
                <c:pt idx="0">
                  <c:v>0.78</c:v>
                </c:pt>
                <c:pt idx="1">
                  <c:v>0.72</c:v>
                </c:pt>
                <c:pt idx="2">
                  <c:v>0.75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2018-2019 гг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1663385826772037E-3"/>
                  <c:y val="0.317491097254103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1666666666666683E-3"/>
                  <c:y val="0.175331110507478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6476673360070948E-3"/>
                  <c:y val="0.229971659660407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Лист1!$A$3:$A$5</c:f>
              <c:strCache>
                <c:ptCount val="3"/>
                <c:pt idx="0">
                  <c:v>матем 4</c:v>
                </c:pt>
                <c:pt idx="1">
                  <c:v>матем 4Б</c:v>
                </c:pt>
                <c:pt idx="2">
                  <c:v>Итого</c:v>
                </c:pt>
              </c:strCache>
            </c:strRef>
          </c:cat>
          <c:val>
            <c:numRef>
              <c:f>Лист1!$C$3:$C$5</c:f>
              <c:numCache>
                <c:formatCode>0%</c:formatCode>
                <c:ptCount val="3"/>
                <c:pt idx="0">
                  <c:v>0.59260000000000002</c:v>
                </c:pt>
                <c:pt idx="1">
                  <c:v>0.35699999999999998</c:v>
                </c:pt>
                <c:pt idx="2">
                  <c:v>0.4748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2532112"/>
        <c:axId val="222532672"/>
        <c:axId val="0"/>
      </c:bar3DChart>
      <c:catAx>
        <c:axId val="2225321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22532672"/>
        <c:crosses val="autoZero"/>
        <c:auto val="1"/>
        <c:lblAlgn val="ctr"/>
        <c:lblOffset val="100"/>
        <c:noMultiLvlLbl val="0"/>
      </c:catAx>
      <c:valAx>
        <c:axId val="2225326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222532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5</a:t>
            </a:r>
            <a:r>
              <a:rPr lang="en-US" dirty="0" smtClean="0"/>
              <a:t>-</a:t>
            </a:r>
            <a:r>
              <a:rPr lang="ru-RU" dirty="0" smtClean="0"/>
              <a:t>е</a:t>
            </a:r>
            <a:r>
              <a:rPr lang="ru-RU" baseline="0" dirty="0" smtClean="0"/>
              <a:t> классы</a:t>
            </a:r>
            <a:endParaRPr lang="ru-RU" dirty="0"/>
          </a:p>
        </c:rich>
      </c:tx>
      <c:layout>
        <c:manualLayout>
          <c:xMode val="edge"/>
          <c:yMode val="edge"/>
          <c:x val="0.41375976134289616"/>
          <c:y val="0"/>
        </c:manualLayout>
      </c:layout>
      <c:overlay val="1"/>
    </c:title>
    <c:autoTitleDeleted val="0"/>
    <c:view3D>
      <c:rotX val="2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040819309438475"/>
          <c:y val="9.7046424605409271E-2"/>
          <c:w val="0.80375848261757799"/>
          <c:h val="0.769534268959360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2017-2018 гг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359389815348033E-3"/>
                  <c:y val="0.271788342008452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8341522143798095E-7"/>
                  <c:y val="9.9512251909650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9870602476767044E-3"/>
                  <c:y val="0.303419742430541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Лист1!$A$3:$A$5</c:f>
              <c:strCache>
                <c:ptCount val="3"/>
                <c:pt idx="0">
                  <c:v>матем 5</c:v>
                </c:pt>
                <c:pt idx="1">
                  <c:v>матем5Б</c:v>
                </c:pt>
                <c:pt idx="2">
                  <c:v>Итого</c:v>
                </c:pt>
              </c:strCache>
            </c:strRef>
          </c:cat>
          <c:val>
            <c:numRef>
              <c:f>Лист1!$B$3:$B$5</c:f>
              <c:numCache>
                <c:formatCode>0%</c:formatCode>
                <c:ptCount val="3"/>
                <c:pt idx="0">
                  <c:v>0.63600000000000001</c:v>
                </c:pt>
                <c:pt idx="1">
                  <c:v>0.75</c:v>
                </c:pt>
                <c:pt idx="2">
                  <c:v>0.69300000000000006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2018-2019 гг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3330052493438365E-3"/>
                  <c:y val="0.341184863690229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361361209299401E-3"/>
                  <c:y val="0.156376022733717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2275150253785549E-3"/>
                  <c:y val="0.256304044061534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Лист1!$A$3:$A$5</c:f>
              <c:strCache>
                <c:ptCount val="3"/>
                <c:pt idx="0">
                  <c:v>матем 5</c:v>
                </c:pt>
                <c:pt idx="1">
                  <c:v>матем5Б</c:v>
                </c:pt>
                <c:pt idx="2">
                  <c:v>Итого</c:v>
                </c:pt>
              </c:strCache>
            </c:strRef>
          </c:cat>
          <c:val>
            <c:numRef>
              <c:f>Лист1!$C$3:$C$5</c:f>
              <c:numCache>
                <c:formatCode>0%</c:formatCode>
                <c:ptCount val="3"/>
                <c:pt idx="0">
                  <c:v>0.75</c:v>
                </c:pt>
                <c:pt idx="1">
                  <c:v>0.54500000000000004</c:v>
                </c:pt>
                <c:pt idx="2">
                  <c:v>0.64749999999999996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3360240"/>
        <c:axId val="203363600"/>
        <c:axId val="0"/>
      </c:bar3DChart>
      <c:catAx>
        <c:axId val="203360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03363600"/>
        <c:crosses val="autoZero"/>
        <c:auto val="1"/>
        <c:lblAlgn val="ctr"/>
        <c:lblOffset val="100"/>
        <c:noMultiLvlLbl val="0"/>
      </c:catAx>
      <c:valAx>
        <c:axId val="203363600"/>
        <c:scaling>
          <c:orientation val="minMax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203360240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Отличников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2"/>
                <c:pt idx="0">
                  <c:v>4 «А»</c:v>
                </c:pt>
                <c:pt idx="1">
                  <c:v>4 «Б»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Ударников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2"/>
                <c:pt idx="0">
                  <c:v>4 «А»</c:v>
                </c:pt>
                <c:pt idx="1">
                  <c:v>4 «Б»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</c:v>
                </c:pt>
                <c:pt idx="1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 одной "4"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2"/>
                <c:pt idx="0">
                  <c:v>4 «А»</c:v>
                </c:pt>
                <c:pt idx="1">
                  <c:v>4 «Б»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Троечников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2"/>
                <c:pt idx="0">
                  <c:v>4 «А»</c:v>
                </c:pt>
                <c:pt idx="1">
                  <c:v>4 «Б»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16</c:v>
                </c:pt>
                <c:pt idx="1">
                  <c:v>10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 одной "3"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2"/>
                <c:pt idx="0">
                  <c:v>4 «А»</c:v>
                </c:pt>
                <c:pt idx="1">
                  <c:v>4 «Б»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554400"/>
        <c:axId val="141554960"/>
      </c:barChart>
      <c:catAx>
        <c:axId val="141554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1554960"/>
        <c:crosses val="autoZero"/>
        <c:auto val="1"/>
        <c:lblAlgn val="ctr"/>
        <c:lblOffset val="100"/>
        <c:noMultiLvlLbl val="0"/>
      </c:catAx>
      <c:valAx>
        <c:axId val="141554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15544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355971128608974E-2"/>
          <c:y val="3.746087598425199E-2"/>
          <c:w val="0.63461794619422573"/>
          <c:h val="0.825346456692913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Отличников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5 «А»</c:v>
                </c:pt>
                <c:pt idx="1">
                  <c:v>5 «Ә»</c:v>
                </c:pt>
                <c:pt idx="2">
                  <c:v>5 «Б»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Ударников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5 «А»</c:v>
                </c:pt>
                <c:pt idx="1">
                  <c:v>5 «Ә»</c:v>
                </c:pt>
                <c:pt idx="2">
                  <c:v>5 «Б»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 одной "4"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5 «А»</c:v>
                </c:pt>
                <c:pt idx="1">
                  <c:v>5 «Ә»</c:v>
                </c:pt>
                <c:pt idx="2">
                  <c:v>5 «Б»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Троечников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5 «А»</c:v>
                </c:pt>
                <c:pt idx="1">
                  <c:v>5 «Ә»</c:v>
                </c:pt>
                <c:pt idx="2">
                  <c:v>5 «Б»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8</c:v>
                </c:pt>
                <c:pt idx="1">
                  <c:v>11</c:v>
                </c:pt>
                <c:pt idx="2">
                  <c:v>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 одной "3"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5 «А»</c:v>
                </c:pt>
                <c:pt idx="1">
                  <c:v>5 «Ә»</c:v>
                </c:pt>
                <c:pt idx="2">
                  <c:v>5 «Б»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594576"/>
        <c:axId val="141595136"/>
      </c:barChart>
      <c:catAx>
        <c:axId val="141594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1595136"/>
        <c:crosses val="autoZero"/>
        <c:auto val="1"/>
        <c:lblAlgn val="ctr"/>
        <c:lblOffset val="100"/>
        <c:noMultiLvlLbl val="0"/>
      </c:catAx>
      <c:valAx>
        <c:axId val="141595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15945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Отличников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6 «А»</c:v>
                </c:pt>
                <c:pt idx="1">
                  <c:v>6 «B»</c:v>
                </c:pt>
                <c:pt idx="2">
                  <c:v>6 «C»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Ударников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6 «А»</c:v>
                </c:pt>
                <c:pt idx="1">
                  <c:v>6 «B»</c:v>
                </c:pt>
                <c:pt idx="2">
                  <c:v>6 «C»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</c:v>
                </c:pt>
                <c:pt idx="1">
                  <c:v>5</c:v>
                </c:pt>
                <c:pt idx="2">
                  <c:v>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 одной "4"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6 «А»</c:v>
                </c:pt>
                <c:pt idx="1">
                  <c:v>6 «B»</c:v>
                </c:pt>
                <c:pt idx="2">
                  <c:v>6 «C»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Троечников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6 «А»</c:v>
                </c:pt>
                <c:pt idx="1">
                  <c:v>6 «B»</c:v>
                </c:pt>
                <c:pt idx="2">
                  <c:v>6 «C»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3</c:v>
                </c:pt>
                <c:pt idx="1">
                  <c:v>5</c:v>
                </c:pt>
                <c:pt idx="2">
                  <c:v>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 одной "3"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6 «А»</c:v>
                </c:pt>
                <c:pt idx="1">
                  <c:v>6 «B»</c:v>
                </c:pt>
                <c:pt idx="2">
                  <c:v>6 «C»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375088"/>
        <c:axId val="210375648"/>
      </c:barChart>
      <c:catAx>
        <c:axId val="210375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0375648"/>
        <c:crosses val="autoZero"/>
        <c:auto val="1"/>
        <c:lblAlgn val="ctr"/>
        <c:lblOffset val="100"/>
        <c:noMultiLvlLbl val="0"/>
      </c:catAx>
      <c:valAx>
        <c:axId val="210375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03750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8635597112860894"/>
          <c:y val="6.0661212540170435E-2"/>
          <c:w val="0.63461794619422573"/>
          <c:h val="0.825346456692913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Отличников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7 «А»</c:v>
                </c:pt>
                <c:pt idx="1">
                  <c:v>7 «Ә»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Ударников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7 «А»</c:v>
                </c:pt>
                <c:pt idx="1">
                  <c:v>7 «Ә»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 одной "4"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7 «А»</c:v>
                </c:pt>
                <c:pt idx="1">
                  <c:v>7 «Ә»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Троечников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7 «А»</c:v>
                </c:pt>
                <c:pt idx="1">
                  <c:v>7 «Ә»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13</c:v>
                </c:pt>
                <c:pt idx="1">
                  <c:v>11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 одной "3"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7 «А»</c:v>
                </c:pt>
                <c:pt idx="1">
                  <c:v>7 «Ә»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380128"/>
        <c:axId val="210380688"/>
      </c:barChart>
      <c:catAx>
        <c:axId val="2103801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0380688"/>
        <c:crosses val="autoZero"/>
        <c:auto val="1"/>
        <c:lblAlgn val="ctr"/>
        <c:lblOffset val="100"/>
        <c:noMultiLvlLbl val="0"/>
      </c:catAx>
      <c:valAx>
        <c:axId val="210380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03801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355971128608974E-2"/>
          <c:y val="3.746087598425199E-2"/>
          <c:w val="0.63461794619422573"/>
          <c:h val="0.825346456692913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Отличников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2"/>
                <c:pt idx="0">
                  <c:v>8 «А»</c:v>
                </c:pt>
                <c:pt idx="1">
                  <c:v>8 «Б»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Ударников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2"/>
                <c:pt idx="0">
                  <c:v>8 «А»</c:v>
                </c:pt>
                <c:pt idx="1">
                  <c:v>8 «Б»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</c:v>
                </c:pt>
                <c:pt idx="1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 одной "4"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2"/>
                <c:pt idx="0">
                  <c:v>8 «А»</c:v>
                </c:pt>
                <c:pt idx="1">
                  <c:v>8 «Б»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Троечников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2"/>
                <c:pt idx="0">
                  <c:v>8 «А»</c:v>
                </c:pt>
                <c:pt idx="1">
                  <c:v>8 «Б»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17</c:v>
                </c:pt>
                <c:pt idx="1">
                  <c:v>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 одной "3"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2"/>
                <c:pt idx="0">
                  <c:v>8 «А»</c:v>
                </c:pt>
                <c:pt idx="1">
                  <c:v>8 «Б»</c:v>
                </c:pt>
              </c:strCache>
            </c:strRef>
          </c:cat>
          <c:val>
            <c:numRef>
              <c:f>Лист1!$F$2:$F$7</c:f>
              <c:numCache>
                <c:formatCode>General</c:formatCode>
                <c:ptCount val="6"/>
                <c:pt idx="0">
                  <c:v>2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376768"/>
        <c:axId val="141549360"/>
      </c:barChart>
      <c:catAx>
        <c:axId val="210376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1549360"/>
        <c:crosses val="autoZero"/>
        <c:auto val="1"/>
        <c:lblAlgn val="ctr"/>
        <c:lblOffset val="100"/>
        <c:noMultiLvlLbl val="0"/>
      </c:catAx>
      <c:valAx>
        <c:axId val="141549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03767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355971128608974E-2"/>
          <c:y val="3.746087598425199E-2"/>
          <c:w val="0.63461794619422573"/>
          <c:h val="0.825346456692913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Отличников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9 «А»</c:v>
                </c:pt>
                <c:pt idx="1">
                  <c:v>9 «Б»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Ударников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9 «А»</c:v>
                </c:pt>
                <c:pt idx="1">
                  <c:v>9 «Б»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 одной "4"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9 «А»</c:v>
                </c:pt>
                <c:pt idx="1">
                  <c:v>9 «Б»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Троечников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9 «А»</c:v>
                </c:pt>
                <c:pt idx="1">
                  <c:v>9 «Б»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16</c:v>
                </c:pt>
                <c:pt idx="1">
                  <c:v>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 одной "3"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9 «А»</c:v>
                </c:pt>
                <c:pt idx="1">
                  <c:v>9 «Б»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2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489520"/>
        <c:axId val="210490080"/>
      </c:barChart>
      <c:catAx>
        <c:axId val="210489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0490080"/>
        <c:crosses val="autoZero"/>
        <c:auto val="1"/>
        <c:lblAlgn val="ctr"/>
        <c:lblOffset val="100"/>
        <c:noMultiLvlLbl val="0"/>
      </c:catAx>
      <c:valAx>
        <c:axId val="210490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04895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355971128608974E-2"/>
          <c:y val="3.746087598425199E-2"/>
          <c:w val="0.63461794619422573"/>
          <c:h val="0.825346456692913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Отличников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11 «А»</c:v>
                </c:pt>
                <c:pt idx="1">
                  <c:v>11 «Б»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Ударников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11 «А»</c:v>
                </c:pt>
                <c:pt idx="1">
                  <c:v>11 «Б»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</c:v>
                </c:pt>
                <c:pt idx="1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 одной "4"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11 «А»</c:v>
                </c:pt>
                <c:pt idx="1">
                  <c:v>11 «Б»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Троечников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11 «А»</c:v>
                </c:pt>
                <c:pt idx="1">
                  <c:v>11 «Б»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 одной "3"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11 «А»</c:v>
                </c:pt>
                <c:pt idx="1">
                  <c:v>11 «Б»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494560"/>
        <c:axId val="210495120"/>
      </c:barChart>
      <c:catAx>
        <c:axId val="210494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0495120"/>
        <c:crosses val="autoZero"/>
        <c:auto val="1"/>
        <c:lblAlgn val="ctr"/>
        <c:lblOffset val="100"/>
        <c:noMultiLvlLbl val="0"/>
      </c:catAx>
      <c:valAx>
        <c:axId val="210495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04945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4-</a:t>
            </a:r>
            <a:r>
              <a:rPr lang="ru-RU" dirty="0" smtClean="0"/>
              <a:t>е</a:t>
            </a:r>
            <a:r>
              <a:rPr lang="ru-RU" baseline="0" dirty="0" smtClean="0"/>
              <a:t> классы</a:t>
            </a:r>
            <a:endParaRPr lang="ru-RU" dirty="0"/>
          </a:p>
        </c:rich>
      </c:tx>
      <c:layout>
        <c:manualLayout>
          <c:xMode val="edge"/>
          <c:yMode val="edge"/>
          <c:x val="0.39366344526332731"/>
          <c:y val="0"/>
        </c:manualLayout>
      </c:layout>
      <c:overlay val="1"/>
    </c:title>
    <c:autoTitleDeleted val="0"/>
    <c:view3D>
      <c:rotX val="2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326410761154863"/>
          <c:y val="9.2869006047185079E-2"/>
          <c:w val="0.84673589238845204"/>
          <c:h val="0.769534268959360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2017-2018 гг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1666666666666683E-3"/>
                  <c:y val="0.341184863690229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1666666666666683E-3"/>
                  <c:y val="0.312752791716043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3333333333333367E-3"/>
                  <c:y val="0.298536755728950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Лист1!$A$3:$A$5</c:f>
              <c:strCache>
                <c:ptCount val="3"/>
                <c:pt idx="0">
                  <c:v>Каз.яз</c:v>
                </c:pt>
                <c:pt idx="1">
                  <c:v>Рус.яз</c:v>
                </c:pt>
                <c:pt idx="2">
                  <c:v>Итого</c:v>
                </c:pt>
              </c:strCache>
            </c:strRef>
          </c:cat>
          <c:val>
            <c:numRef>
              <c:f>Лист1!$B$3:$B$5</c:f>
              <c:numCache>
                <c:formatCode>0%</c:formatCode>
                <c:ptCount val="3"/>
                <c:pt idx="0">
                  <c:v>0.59299999999999997</c:v>
                </c:pt>
                <c:pt idx="1">
                  <c:v>0.81200000000000006</c:v>
                </c:pt>
                <c:pt idx="2">
                  <c:v>0.70250000000000001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2018-2019 гг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1663385826772037E-3"/>
                  <c:y val="0.317491097254103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1666666666666683E-3"/>
                  <c:y val="0.175331110507478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6476673360070948E-3"/>
                  <c:y val="0.229971659660407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Лист1!$A$3:$A$5</c:f>
              <c:strCache>
                <c:ptCount val="3"/>
                <c:pt idx="0">
                  <c:v>Каз.яз</c:v>
                </c:pt>
                <c:pt idx="1">
                  <c:v>Рус.яз</c:v>
                </c:pt>
                <c:pt idx="2">
                  <c:v>Итого</c:v>
                </c:pt>
              </c:strCache>
            </c:strRef>
          </c:cat>
          <c:val>
            <c:numRef>
              <c:f>Лист1!$C$3:$C$5</c:f>
              <c:numCache>
                <c:formatCode>0%</c:formatCode>
                <c:ptCount val="3"/>
                <c:pt idx="0">
                  <c:v>0.85299999999999998</c:v>
                </c:pt>
                <c:pt idx="1">
                  <c:v>0.66369999999999996</c:v>
                </c:pt>
                <c:pt idx="2">
                  <c:v>0.75834999999999997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0497360"/>
        <c:axId val="210497920"/>
        <c:axId val="0"/>
      </c:bar3DChart>
      <c:catAx>
        <c:axId val="210497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10497920"/>
        <c:crosses val="autoZero"/>
        <c:auto val="1"/>
        <c:lblAlgn val="ctr"/>
        <c:lblOffset val="100"/>
        <c:noMultiLvlLbl val="0"/>
      </c:catAx>
      <c:valAx>
        <c:axId val="2104979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2104973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16F3A-1DE2-4D77-8777-4C7EC182384B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D42E7-7B22-48FD-B130-6F098EDEBF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820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D42E7-7B22-48FD-B130-6F098EDEBF2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6106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D42E7-7B22-48FD-B130-6F098EDEBF26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2335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D42E7-7B22-48FD-B130-6F098EDEBF26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8294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D42E7-7B22-48FD-B130-6F098EDEBF26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9083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D42E7-7B22-48FD-B130-6F098EDEBF26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5895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D42E7-7B22-48FD-B130-6F098EDEBF26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2465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D42E7-7B22-48FD-B130-6F098EDEBF26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536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D42E7-7B22-48FD-B130-6F098EDEBF2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596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D42E7-7B22-48FD-B130-6F098EDEBF2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556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D42E7-7B22-48FD-B130-6F098EDEBF2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192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D42E7-7B22-48FD-B130-6F098EDEBF2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713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D42E7-7B22-48FD-B130-6F098EDEBF2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088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D42E7-7B22-48FD-B130-6F098EDEBF26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903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D42E7-7B22-48FD-B130-6F098EDEBF2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6804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D42E7-7B22-48FD-B130-6F098EDEBF26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975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3847-4911-4E67-9E09-2042ED4690B5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67C1-83A2-4F4C-B61D-E7729BC8A2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3847-4911-4E67-9E09-2042ED4690B5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67C1-83A2-4F4C-B61D-E7729BC8A2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3847-4911-4E67-9E09-2042ED4690B5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67C1-83A2-4F4C-B61D-E7729BC8A2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3847-4911-4E67-9E09-2042ED4690B5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67C1-83A2-4F4C-B61D-E7729BC8A2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3847-4911-4E67-9E09-2042ED4690B5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67C1-83A2-4F4C-B61D-E7729BC8A2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3847-4911-4E67-9E09-2042ED4690B5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67C1-83A2-4F4C-B61D-E7729BC8A2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3847-4911-4E67-9E09-2042ED4690B5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67C1-83A2-4F4C-B61D-E7729BC8A2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3847-4911-4E67-9E09-2042ED4690B5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67C1-83A2-4F4C-B61D-E7729BC8A2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3847-4911-4E67-9E09-2042ED4690B5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67C1-83A2-4F4C-B61D-E7729BC8A2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3847-4911-4E67-9E09-2042ED4690B5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67C1-83A2-4F4C-B61D-E7729BC8A2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3847-4911-4E67-9E09-2042ED4690B5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67C1-83A2-4F4C-B61D-E7729BC8A2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53847-4911-4E67-9E09-2042ED4690B5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467C1-83A2-4F4C-B61D-E7729BC8A2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092113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285860"/>
            <a:ext cx="6715172" cy="350046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Garamond" pitchFamily="18" charset="0"/>
              </a:rPr>
              <a:t>Сравнительный анализ результатов успеваемости  </a:t>
            </a:r>
            <a:br>
              <a:rPr lang="ru-RU" b="1" dirty="0" smtClean="0">
                <a:solidFill>
                  <a:srgbClr val="002060"/>
                </a:solidFill>
                <a:latin typeface="Garamond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Garamond" pitchFamily="18" charset="0"/>
              </a:rPr>
              <a:t>и качества знаний по </a:t>
            </a:r>
            <a:br>
              <a:rPr lang="ru-RU" b="1" dirty="0" smtClean="0">
                <a:solidFill>
                  <a:srgbClr val="002060"/>
                </a:solidFill>
                <a:latin typeface="Garamond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Garamond" pitchFamily="18" charset="0"/>
              </a:rPr>
              <a:t>итогам </a:t>
            </a:r>
            <a:r>
              <a:rPr lang="en-US" b="1" dirty="0" smtClean="0">
                <a:solidFill>
                  <a:srgbClr val="002060"/>
                </a:solidFill>
                <a:latin typeface="Garamond" pitchFamily="18" charset="0"/>
              </a:rPr>
              <a:t>I </a:t>
            </a:r>
            <a:r>
              <a:rPr lang="ru-RU" b="1" dirty="0" smtClean="0">
                <a:solidFill>
                  <a:srgbClr val="002060"/>
                </a:solidFill>
                <a:latin typeface="Garamond" pitchFamily="18" charset="0"/>
              </a:rPr>
              <a:t>четверти </a:t>
            </a:r>
            <a:br>
              <a:rPr lang="ru-RU" b="1" dirty="0" smtClean="0">
                <a:solidFill>
                  <a:srgbClr val="002060"/>
                </a:solidFill>
                <a:latin typeface="Garamond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Garamond" pitchFamily="18" charset="0"/>
              </a:rPr>
              <a:t>2018-2019 учебного года</a:t>
            </a:r>
            <a:endParaRPr lang="ru-RU" b="1" dirty="0">
              <a:solidFill>
                <a:srgbClr val="00206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Качество знаний учащихся 4,5 </a:t>
            </a:r>
            <a:r>
              <a:rPr lang="ru-RU" sz="2400" b="1" dirty="0" err="1" smtClean="0"/>
              <a:t>кл</a:t>
            </a:r>
            <a:r>
              <a:rPr lang="ru-RU" sz="2400" b="1" dirty="0" smtClean="0"/>
              <a:t> с казахским языком  за </a:t>
            </a:r>
            <a:r>
              <a:rPr lang="en-US" sz="2400" b="1" dirty="0" smtClean="0"/>
              <a:t>I</a:t>
            </a:r>
            <a:r>
              <a:rPr lang="ru-RU" sz="2400" b="1" dirty="0" smtClean="0"/>
              <a:t> четверть</a:t>
            </a:r>
            <a:endParaRPr lang="ru-RU" sz="2400" b="1"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486591747"/>
              </p:ext>
            </p:extLst>
          </p:nvPr>
        </p:nvGraphicFramePr>
        <p:xfrm>
          <a:off x="588692" y="1196752"/>
          <a:ext cx="3703148" cy="3256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4259910693"/>
              </p:ext>
            </p:extLst>
          </p:nvPr>
        </p:nvGraphicFramePr>
        <p:xfrm>
          <a:off x="4572000" y="1340768"/>
          <a:ext cx="4002395" cy="3040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152234" y="5557882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663724" y="5517232"/>
            <a:ext cx="1889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2017-2018 уч. год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977339" y="5573355"/>
            <a:ext cx="288032" cy="2880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5488829" y="5532705"/>
            <a:ext cx="1889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2018-2019 уч.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Качество знаний учащихся 4,5 </a:t>
            </a:r>
            <a:r>
              <a:rPr lang="ru-RU" sz="2400" b="1" dirty="0" err="1" smtClean="0"/>
              <a:t>кл</a:t>
            </a:r>
            <a:r>
              <a:rPr lang="ru-RU" sz="2400" b="1" dirty="0" smtClean="0"/>
              <a:t> с русским языком  за </a:t>
            </a:r>
            <a:r>
              <a:rPr lang="en-US" sz="2400" b="1" dirty="0" smtClean="0"/>
              <a:t>I</a:t>
            </a:r>
            <a:r>
              <a:rPr lang="ru-RU" sz="2400" b="1" dirty="0" smtClean="0"/>
              <a:t> четверть</a:t>
            </a:r>
            <a:endParaRPr lang="ru-RU" sz="2400" b="1"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688063007"/>
              </p:ext>
            </p:extLst>
          </p:nvPr>
        </p:nvGraphicFramePr>
        <p:xfrm>
          <a:off x="588692" y="1196752"/>
          <a:ext cx="3703148" cy="3256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4223881747"/>
              </p:ext>
            </p:extLst>
          </p:nvPr>
        </p:nvGraphicFramePr>
        <p:xfrm>
          <a:off x="4572000" y="1340768"/>
          <a:ext cx="4002395" cy="3040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152234" y="5557882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663724" y="5517232"/>
            <a:ext cx="1889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2017-2018 уч. год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977339" y="5573355"/>
            <a:ext cx="288032" cy="2880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5488829" y="5532705"/>
            <a:ext cx="1889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2018-2019 уч.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364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Качество знаний учащихся 4,5 </a:t>
            </a:r>
            <a:r>
              <a:rPr lang="ru-RU" sz="2400" b="1" dirty="0" err="1" smtClean="0"/>
              <a:t>кл</a:t>
            </a:r>
            <a:r>
              <a:rPr lang="ru-RU" sz="2400" b="1" dirty="0" smtClean="0"/>
              <a:t> за </a:t>
            </a:r>
            <a:r>
              <a:rPr lang="en-US" sz="2400" b="1" dirty="0" smtClean="0"/>
              <a:t>I</a:t>
            </a:r>
            <a:r>
              <a:rPr lang="ru-RU" sz="2400" b="1" dirty="0" smtClean="0"/>
              <a:t> четверть</a:t>
            </a:r>
            <a:endParaRPr lang="ru-RU" sz="2400" b="1"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70770689"/>
              </p:ext>
            </p:extLst>
          </p:nvPr>
        </p:nvGraphicFramePr>
        <p:xfrm>
          <a:off x="588692" y="1196752"/>
          <a:ext cx="3703148" cy="3256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1268408140"/>
              </p:ext>
            </p:extLst>
          </p:nvPr>
        </p:nvGraphicFramePr>
        <p:xfrm>
          <a:off x="4572000" y="1340768"/>
          <a:ext cx="4002395" cy="3040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152234" y="5557882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663724" y="5517232"/>
            <a:ext cx="1889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2017-2018 уч. год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977339" y="5573355"/>
            <a:ext cx="288032" cy="2880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5488829" y="5532705"/>
            <a:ext cx="1889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2018-2019 уч.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607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698999"/>
              </p:ext>
            </p:extLst>
          </p:nvPr>
        </p:nvGraphicFramePr>
        <p:xfrm>
          <a:off x="251520" y="857232"/>
          <a:ext cx="8496946" cy="5194162"/>
        </p:xfrm>
        <a:graphic>
          <a:graphicData uri="http://schemas.openxmlformats.org/drawingml/2006/table">
            <a:tbl>
              <a:tblPr/>
              <a:tblGrid>
                <a:gridCol w="1971984"/>
                <a:gridCol w="710940"/>
                <a:gridCol w="714439"/>
                <a:gridCol w="708275"/>
                <a:gridCol w="779103"/>
                <a:gridCol w="779103"/>
                <a:gridCol w="779103"/>
                <a:gridCol w="779103"/>
                <a:gridCol w="637448"/>
                <a:gridCol w="637448"/>
              </a:tblGrid>
              <a:tr h="1312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4-е классы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5-е классы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6-е классы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7-е классы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8-е классы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9-е классы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10-е классы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11-е классы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790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Английский язык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Биология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Естествознание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Информатика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химия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1-7А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8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 Казахстана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Каз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-я литература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1-5Ә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6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Каз.язык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9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6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Математика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1-5А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3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Русский язык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1-4Б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3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Физика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3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144000" cy="64291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err="1" smtClean="0"/>
              <a:t>Количество</a:t>
            </a:r>
            <a:r>
              <a:rPr lang="kk-KZ" sz="2000" b="1" dirty="0" smtClean="0"/>
              <a:t> </a:t>
            </a:r>
            <a:r>
              <a:rPr lang="kk-KZ" sz="2000" b="1" dirty="0" err="1" smtClean="0"/>
              <a:t>учащихся</a:t>
            </a:r>
            <a:r>
              <a:rPr lang="kk-KZ" sz="2000" b="1" dirty="0" smtClean="0"/>
              <a:t> закончивших с одной четверкой по </a:t>
            </a:r>
            <a:r>
              <a:rPr lang="kk-KZ" sz="2000" b="1" dirty="0" err="1" smtClean="0"/>
              <a:t>итогам</a:t>
            </a:r>
            <a:r>
              <a:rPr lang="kk-KZ" sz="2000" b="1" dirty="0" smtClean="0"/>
              <a:t>  </a:t>
            </a:r>
            <a:r>
              <a:rPr lang="en-US" sz="2000" b="1" dirty="0" smtClean="0"/>
              <a:t>I</a:t>
            </a:r>
            <a:r>
              <a:rPr lang="ru-RU" sz="2000" b="1" dirty="0" smtClean="0"/>
              <a:t> четверти </a:t>
            </a:r>
            <a:r>
              <a:rPr lang="kk-KZ" sz="2000" b="1" dirty="0" smtClean="0"/>
              <a:t>2018-2019 учебного года в разрезе классов</a:t>
            </a:r>
            <a:r>
              <a:rPr lang="en-US" sz="2000" b="1" dirty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865299"/>
              </p:ext>
            </p:extLst>
          </p:nvPr>
        </p:nvGraphicFramePr>
        <p:xfrm>
          <a:off x="107504" y="857232"/>
          <a:ext cx="8640962" cy="6480884"/>
        </p:xfrm>
        <a:graphic>
          <a:graphicData uri="http://schemas.openxmlformats.org/drawingml/2006/table">
            <a:tbl>
              <a:tblPr/>
              <a:tblGrid>
                <a:gridCol w="2116000"/>
                <a:gridCol w="710940"/>
                <a:gridCol w="714439"/>
                <a:gridCol w="708275"/>
                <a:gridCol w="779103"/>
                <a:gridCol w="779103"/>
                <a:gridCol w="779103"/>
                <a:gridCol w="779103"/>
                <a:gridCol w="637448"/>
                <a:gridCol w="637448"/>
              </a:tblGrid>
              <a:tr h="9875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4-е классы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5-е классы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6-е классы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7-е классы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8-е классы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9-е классы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10-е классы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11-е классы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790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Алгебра / Математика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0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Геометрия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1-10А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Английский</a:t>
                      </a:r>
                      <a:r>
                        <a:rPr lang="ru-RU" sz="16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язык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1-5А,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1-5Ә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1-6А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2-9А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Биология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Всемирная история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География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8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биология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Информатика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 Казахстана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1-10А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</a:t>
                      </a:r>
                      <a:endParaRPr lang="ru-RU" dirty="0"/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9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Казахский</a:t>
                      </a:r>
                      <a:r>
                        <a:rPr lang="ru-RU" sz="16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язык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1-9Б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3</a:t>
                      </a:r>
                      <a:endParaRPr lang="ru-RU" dirty="0"/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6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Казахская литература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2-5Ә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4</a:t>
                      </a:r>
                    </a:p>
                    <a:p>
                      <a:endParaRPr lang="ru-RU" dirty="0"/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3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Русский язык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3</a:t>
                      </a:r>
                      <a:endParaRPr lang="ru-RU" dirty="0"/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3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Русская литература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0" dirty="0" smtClean="0">
                          <a:latin typeface="Calibri"/>
                          <a:ea typeface="Calibri"/>
                          <a:cs typeface="Times New Roman"/>
                        </a:rPr>
                        <a:t>1-6А</a:t>
                      </a:r>
                      <a:endParaRPr lang="ru-RU" sz="1400" b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0" dirty="0" smtClean="0">
                          <a:latin typeface="Calibri"/>
                          <a:ea typeface="Calibri"/>
                          <a:cs typeface="Times New Roman"/>
                        </a:rPr>
                        <a:t>1-6Б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</a:t>
                      </a:r>
                      <a:endParaRPr lang="ru-RU" dirty="0"/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3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Физика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1-7Ә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</a:t>
                      </a:r>
                      <a:endParaRPr lang="ru-RU" dirty="0"/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3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Химия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3-7А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2-8А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5</a:t>
                      </a:r>
                      <a:endParaRPr lang="ru-RU" dirty="0"/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3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25 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54" marR="5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144000" cy="64291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err="1" smtClean="0"/>
              <a:t>Количество</a:t>
            </a:r>
            <a:r>
              <a:rPr lang="kk-KZ" sz="2000" b="1" dirty="0" smtClean="0"/>
              <a:t> </a:t>
            </a:r>
            <a:r>
              <a:rPr lang="kk-KZ" sz="2000" b="1" dirty="0" err="1" smtClean="0"/>
              <a:t>учащихся</a:t>
            </a:r>
            <a:r>
              <a:rPr lang="kk-KZ" sz="2000" b="1" dirty="0"/>
              <a:t>,</a:t>
            </a:r>
            <a:r>
              <a:rPr lang="kk-KZ" sz="2000" b="1" dirty="0" smtClean="0"/>
              <a:t> закончивших с одной тройкой по </a:t>
            </a:r>
            <a:r>
              <a:rPr lang="kk-KZ" sz="2000" b="1" dirty="0" err="1" smtClean="0"/>
              <a:t>итогам</a:t>
            </a:r>
            <a:r>
              <a:rPr lang="kk-KZ" sz="2000" b="1" dirty="0" smtClean="0"/>
              <a:t>  </a:t>
            </a:r>
            <a:r>
              <a:rPr lang="en-US" sz="2000" b="1" dirty="0" smtClean="0"/>
              <a:t>I</a:t>
            </a:r>
            <a:r>
              <a:rPr lang="ru-RU" sz="2000" b="1" dirty="0" smtClean="0"/>
              <a:t> четверти </a:t>
            </a:r>
            <a:r>
              <a:rPr lang="kk-KZ" sz="2000" b="1" dirty="0" smtClean="0"/>
              <a:t>2018-2019учебного года в разрезе классов</a:t>
            </a:r>
            <a:r>
              <a:rPr lang="en-US" sz="2000" b="1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7160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092113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285860"/>
            <a:ext cx="6715172" cy="3500462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  <a:latin typeface="Garamond" pitchFamily="18" charset="0"/>
              </a:rPr>
              <a:t>Спасибо </a:t>
            </a:r>
            <a:br>
              <a:rPr lang="ru-RU" sz="6000" b="1" dirty="0" smtClean="0">
                <a:solidFill>
                  <a:srgbClr val="002060"/>
                </a:solidFill>
                <a:latin typeface="Garamond" pitchFamily="18" charset="0"/>
              </a:rPr>
            </a:br>
            <a:r>
              <a:rPr lang="ru-RU" sz="6000" b="1" dirty="0" smtClean="0">
                <a:solidFill>
                  <a:srgbClr val="002060"/>
                </a:solidFill>
                <a:latin typeface="Garamond" pitchFamily="18" charset="0"/>
              </a:rPr>
              <a:t>за внимание!</a:t>
            </a:r>
            <a:endParaRPr lang="ru-RU" sz="6000" b="1" dirty="0">
              <a:solidFill>
                <a:srgbClr val="00206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043731"/>
              </p:ext>
            </p:extLst>
          </p:nvPr>
        </p:nvGraphicFramePr>
        <p:xfrm>
          <a:off x="500034" y="1000108"/>
          <a:ext cx="5440119" cy="1664620"/>
        </p:xfrm>
        <a:graphic>
          <a:graphicData uri="http://schemas.openxmlformats.org/drawingml/2006/table">
            <a:tbl>
              <a:tblPr/>
              <a:tblGrid>
                <a:gridCol w="1813373"/>
                <a:gridCol w="1813373"/>
                <a:gridCol w="1813373"/>
              </a:tblGrid>
              <a:tr h="14207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учащихся на начало 2018-2019 учебного года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234" marR="49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учащихся на конец I четверти 2018-2019 учебного года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234" marR="49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234" marR="49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09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364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234" marR="492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360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234" marR="49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234" marR="492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0"/>
            <a:ext cx="9144000" cy="71435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Количество учащихся в </a:t>
            </a:r>
            <a:r>
              <a:rPr lang="ru-RU" sz="2400" b="1" dirty="0" err="1" smtClean="0"/>
              <a:t>Чаглинской</a:t>
            </a:r>
            <a:r>
              <a:rPr lang="ru-RU" sz="2400" b="1" dirty="0" smtClean="0"/>
              <a:t> СШ</a:t>
            </a:r>
            <a:endParaRPr lang="ru-RU" sz="2400" b="1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574123839"/>
              </p:ext>
            </p:extLst>
          </p:nvPr>
        </p:nvGraphicFramePr>
        <p:xfrm>
          <a:off x="251520" y="2564904"/>
          <a:ext cx="432048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34963"/>
              </p:ext>
            </p:extLst>
          </p:nvPr>
        </p:nvGraphicFramePr>
        <p:xfrm>
          <a:off x="357158" y="4725144"/>
          <a:ext cx="8429683" cy="1627624"/>
        </p:xfrm>
        <a:graphic>
          <a:graphicData uri="http://schemas.openxmlformats.org/drawingml/2006/table">
            <a:tbl>
              <a:tblPr/>
              <a:tblGrid>
                <a:gridCol w="380719"/>
                <a:gridCol w="809787"/>
                <a:gridCol w="1224136"/>
                <a:gridCol w="1097150"/>
                <a:gridCol w="919074"/>
                <a:gridCol w="1232331"/>
                <a:gridCol w="856618"/>
                <a:gridCol w="954934"/>
                <a:gridCol w="954934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Отличников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Ударников</a:t>
                      </a:r>
                      <a:endParaRPr lang="ru-RU" sz="16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 одной     «4»</a:t>
                      </a:r>
                      <a:endParaRPr lang="ru-RU" sz="16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Троечников</a:t>
                      </a:r>
                      <a:endParaRPr lang="ru-RU" sz="16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 одной</a:t>
                      </a:r>
                      <a:r>
                        <a:rPr lang="ru-RU" sz="16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«3»</a:t>
                      </a:r>
                      <a:endParaRPr lang="ru-RU" sz="16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 учеников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%</a:t>
                      </a:r>
                      <a:endParaRPr lang="ru-RU" sz="16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1491">
                <a:tc>
                  <a:txBody>
                    <a:bodyPr/>
                    <a:lstStyle/>
                    <a:p>
                      <a:pPr marL="274638" lvl="2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«А»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40,7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491">
                <a:tc>
                  <a:txBody>
                    <a:bodyPr/>
                    <a:lstStyle/>
                    <a:p>
                      <a:pPr marL="228600" lvl="2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2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«Б»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28,5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49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Итого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41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69,2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Качество знаний учащихся 4-х классов </a:t>
            </a:r>
            <a:endParaRPr lang="ru-RU" sz="2400" b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92616529"/>
              </p:ext>
            </p:extLst>
          </p:nvPr>
        </p:nvGraphicFramePr>
        <p:xfrm>
          <a:off x="1524000" y="76470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829509"/>
              </p:ext>
            </p:extLst>
          </p:nvPr>
        </p:nvGraphicFramePr>
        <p:xfrm>
          <a:off x="357158" y="4412704"/>
          <a:ext cx="8429683" cy="2218576"/>
        </p:xfrm>
        <a:graphic>
          <a:graphicData uri="http://schemas.openxmlformats.org/drawingml/2006/table">
            <a:tbl>
              <a:tblPr/>
              <a:tblGrid>
                <a:gridCol w="380719"/>
                <a:gridCol w="738774"/>
                <a:gridCol w="1223141"/>
                <a:gridCol w="1169158"/>
                <a:gridCol w="991082"/>
                <a:gridCol w="1160323"/>
                <a:gridCol w="856618"/>
                <a:gridCol w="954934"/>
                <a:gridCol w="954934"/>
              </a:tblGrid>
              <a:tr h="816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Отличников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Ударников</a:t>
                      </a:r>
                      <a:endParaRPr lang="ru-RU" sz="16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 одной     4-ой</a:t>
                      </a:r>
                      <a:endParaRPr lang="ru-RU" sz="16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Троечников</a:t>
                      </a:r>
                      <a:endParaRPr lang="ru-RU" sz="16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 одной</a:t>
                      </a:r>
                      <a:r>
                        <a:rPr lang="ru-RU" sz="16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3-ой</a:t>
                      </a:r>
                      <a:endParaRPr lang="ru-RU" sz="16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 учеников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%</a:t>
                      </a:r>
                      <a:endParaRPr lang="ru-RU" sz="16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1491">
                <a:tc>
                  <a:txBody>
                    <a:bodyPr/>
                    <a:lstStyle/>
                    <a:p>
                      <a:pPr marL="274638" lvl="2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«А»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491">
                <a:tc>
                  <a:txBody>
                    <a:bodyPr/>
                    <a:lstStyle/>
                    <a:p>
                      <a:pPr marL="228600" lvl="2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2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 «</a:t>
                      </a:r>
                      <a:r>
                        <a:rPr lang="kk-KZ" sz="18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Ә</a:t>
                      </a:r>
                      <a:r>
                        <a:rPr lang="ru-RU" sz="18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31,25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491">
                <a:tc>
                  <a:txBody>
                    <a:bodyPr/>
                    <a:lstStyle/>
                    <a:p>
                      <a:pPr marL="228600" lvl="2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3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 «Б»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54,55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49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Итого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43</a:t>
                      </a:r>
                      <a:endParaRPr lang="ru-RU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latin typeface="Calibri"/>
                          <a:ea typeface="Calibri"/>
                          <a:cs typeface="Times New Roman"/>
                        </a:rPr>
                        <a:t>44,18</a:t>
                      </a:r>
                      <a:endParaRPr lang="ru-RU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Качество знаний учащихся 5-х классов </a:t>
            </a:r>
            <a:endParaRPr lang="ru-RU" sz="2400" b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856420513"/>
              </p:ext>
            </p:extLst>
          </p:nvPr>
        </p:nvGraphicFramePr>
        <p:xfrm>
          <a:off x="1524000" y="548680"/>
          <a:ext cx="609600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5422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212487"/>
              </p:ext>
            </p:extLst>
          </p:nvPr>
        </p:nvGraphicFramePr>
        <p:xfrm>
          <a:off x="357158" y="4725144"/>
          <a:ext cx="8429683" cy="1978144"/>
        </p:xfrm>
        <a:graphic>
          <a:graphicData uri="http://schemas.openxmlformats.org/drawingml/2006/table">
            <a:tbl>
              <a:tblPr/>
              <a:tblGrid>
                <a:gridCol w="380719"/>
                <a:gridCol w="809787"/>
                <a:gridCol w="1224136"/>
                <a:gridCol w="1152128"/>
                <a:gridCol w="936104"/>
                <a:gridCol w="1152128"/>
                <a:gridCol w="864813"/>
                <a:gridCol w="954934"/>
                <a:gridCol w="954934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Отличников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Ударников</a:t>
                      </a:r>
                      <a:endParaRPr lang="ru-RU" sz="16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 одной     4-ой</a:t>
                      </a:r>
                      <a:endParaRPr lang="ru-RU" sz="16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Троечников</a:t>
                      </a:r>
                      <a:endParaRPr lang="ru-RU" sz="16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 одной</a:t>
                      </a:r>
                      <a:r>
                        <a:rPr lang="ru-RU" sz="16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3-ой</a:t>
                      </a:r>
                      <a:endParaRPr lang="ru-RU" sz="16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 учеников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%</a:t>
                      </a:r>
                      <a:endParaRPr lang="ru-RU" sz="16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1491">
                <a:tc>
                  <a:txBody>
                    <a:bodyPr/>
                    <a:lstStyle/>
                    <a:p>
                      <a:pPr marL="274638" lvl="2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«А»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82,4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491">
                <a:tc>
                  <a:txBody>
                    <a:bodyPr/>
                    <a:lstStyle/>
                    <a:p>
                      <a:pPr marL="228600" lvl="2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2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 «</a:t>
                      </a:r>
                      <a:r>
                        <a:rPr lang="kk-KZ" sz="2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Ә</a:t>
                      </a: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491">
                <a:tc>
                  <a:txBody>
                    <a:bodyPr/>
                    <a:lstStyle/>
                    <a:p>
                      <a:pPr marL="228600" lvl="2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3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 «</a:t>
                      </a:r>
                      <a:r>
                        <a:rPr lang="kk-KZ" sz="2000" baseline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r>
                        <a:rPr lang="ru-RU" sz="2000" baseline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64,7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49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Итого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44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68,2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Качество знаний учащихся 6-х классов </a:t>
            </a:r>
            <a:endParaRPr lang="ru-RU" sz="2400" b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609179104"/>
              </p:ext>
            </p:extLst>
          </p:nvPr>
        </p:nvGraphicFramePr>
        <p:xfrm>
          <a:off x="1524000" y="76470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032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329065"/>
              </p:ext>
            </p:extLst>
          </p:nvPr>
        </p:nvGraphicFramePr>
        <p:xfrm>
          <a:off x="357158" y="4412704"/>
          <a:ext cx="8429683" cy="1627624"/>
        </p:xfrm>
        <a:graphic>
          <a:graphicData uri="http://schemas.openxmlformats.org/drawingml/2006/table">
            <a:tbl>
              <a:tblPr/>
              <a:tblGrid>
                <a:gridCol w="380719"/>
                <a:gridCol w="738774"/>
                <a:gridCol w="1223141"/>
                <a:gridCol w="1169158"/>
                <a:gridCol w="991082"/>
                <a:gridCol w="1160323"/>
                <a:gridCol w="856618"/>
                <a:gridCol w="954934"/>
                <a:gridCol w="954934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Отличников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Ударников</a:t>
                      </a:r>
                      <a:endParaRPr lang="ru-RU" sz="16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 одной     4-ой</a:t>
                      </a:r>
                      <a:endParaRPr lang="ru-RU" sz="16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Троечников</a:t>
                      </a:r>
                      <a:endParaRPr lang="ru-RU" sz="16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 одной</a:t>
                      </a:r>
                      <a:r>
                        <a:rPr lang="ru-RU" sz="16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3-ой</a:t>
                      </a:r>
                      <a:endParaRPr lang="ru-RU" sz="16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 учеников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%</a:t>
                      </a:r>
                      <a:endParaRPr lang="ru-RU" sz="16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1491">
                <a:tc>
                  <a:txBody>
                    <a:bodyPr/>
                    <a:lstStyle/>
                    <a:p>
                      <a:pPr marL="274638" lvl="2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«А»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Calibri"/>
                          <a:ea typeface="Calibri"/>
                          <a:cs typeface="Times New Roman"/>
                        </a:rPr>
                        <a:t>27,78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491">
                <a:tc>
                  <a:txBody>
                    <a:bodyPr/>
                    <a:lstStyle/>
                    <a:p>
                      <a:pPr marL="228600" lvl="2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2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 «</a:t>
                      </a:r>
                      <a:r>
                        <a:rPr lang="kk-KZ" sz="18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Ә</a:t>
                      </a:r>
                      <a:r>
                        <a:rPr lang="ru-RU" sz="18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Calibri"/>
                          <a:ea typeface="Calibri"/>
                          <a:cs typeface="Times New Roman"/>
                        </a:rPr>
                        <a:t>31,25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49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Итого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ru-RU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ru-RU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Качество знаний учащихся 7-х классов </a:t>
            </a:r>
            <a:endParaRPr lang="ru-RU" sz="2400" b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43498455"/>
              </p:ext>
            </p:extLst>
          </p:nvPr>
        </p:nvGraphicFramePr>
        <p:xfrm>
          <a:off x="1524000" y="548680"/>
          <a:ext cx="609600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1888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753184"/>
              </p:ext>
            </p:extLst>
          </p:nvPr>
        </p:nvGraphicFramePr>
        <p:xfrm>
          <a:off x="357158" y="4412704"/>
          <a:ext cx="8374399" cy="1414284"/>
        </p:xfrm>
        <a:graphic>
          <a:graphicData uri="http://schemas.openxmlformats.org/drawingml/2006/table">
            <a:tbl>
              <a:tblPr/>
              <a:tblGrid>
                <a:gridCol w="380719"/>
                <a:gridCol w="683490"/>
                <a:gridCol w="1223141"/>
                <a:gridCol w="1169158"/>
                <a:gridCol w="991082"/>
                <a:gridCol w="1160323"/>
                <a:gridCol w="856618"/>
                <a:gridCol w="954934"/>
                <a:gridCol w="954934"/>
              </a:tblGrid>
              <a:tr h="4564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Отличников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Ударников</a:t>
                      </a:r>
                      <a:endParaRPr lang="ru-RU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 одной «4»</a:t>
                      </a:r>
                      <a:endParaRPr lang="ru-RU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Троечников</a:t>
                      </a:r>
                      <a:endParaRPr lang="ru-RU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 одной</a:t>
                      </a:r>
                      <a:r>
                        <a:rPr lang="ru-RU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«3»</a:t>
                      </a:r>
                      <a:endParaRPr lang="ru-RU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 учеников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%</a:t>
                      </a:r>
                      <a:endParaRPr lang="ru-RU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274638" lvl="2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«А»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19,05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491">
                <a:tc>
                  <a:txBody>
                    <a:bodyPr/>
                    <a:lstStyle/>
                    <a:p>
                      <a:pPr marL="228600" lvl="2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2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 «</a:t>
                      </a:r>
                      <a:r>
                        <a:rPr lang="kk-KZ" sz="16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33,33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49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ru-RU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23,3</a:t>
                      </a:r>
                      <a:endParaRPr lang="ru-RU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Качество знаний учащихся 8-х классов </a:t>
            </a:r>
            <a:endParaRPr lang="ru-RU" sz="2400" b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941796888"/>
              </p:ext>
            </p:extLst>
          </p:nvPr>
        </p:nvGraphicFramePr>
        <p:xfrm>
          <a:off x="1524000" y="548680"/>
          <a:ext cx="609600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471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184965"/>
              </p:ext>
            </p:extLst>
          </p:nvPr>
        </p:nvGraphicFramePr>
        <p:xfrm>
          <a:off x="357158" y="4412704"/>
          <a:ext cx="8429683" cy="1348768"/>
        </p:xfrm>
        <a:graphic>
          <a:graphicData uri="http://schemas.openxmlformats.org/drawingml/2006/table">
            <a:tbl>
              <a:tblPr/>
              <a:tblGrid>
                <a:gridCol w="380719"/>
                <a:gridCol w="738774"/>
                <a:gridCol w="1223141"/>
                <a:gridCol w="1169158"/>
                <a:gridCol w="991082"/>
                <a:gridCol w="1160323"/>
                <a:gridCol w="856618"/>
                <a:gridCol w="954934"/>
                <a:gridCol w="954934"/>
              </a:tblGrid>
              <a:tr h="4564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Отличников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Ударников</a:t>
                      </a:r>
                      <a:endParaRPr lang="ru-RU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 одной «4»</a:t>
                      </a:r>
                      <a:endParaRPr lang="ru-RU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Троечников</a:t>
                      </a:r>
                      <a:endParaRPr lang="ru-RU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 одной</a:t>
                      </a:r>
                      <a:r>
                        <a:rPr lang="ru-RU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«3»</a:t>
                      </a:r>
                      <a:endParaRPr lang="ru-RU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 учеников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%</a:t>
                      </a:r>
                      <a:endParaRPr lang="ru-RU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1491">
                <a:tc>
                  <a:txBody>
                    <a:bodyPr/>
                    <a:lstStyle/>
                    <a:p>
                      <a:pPr marL="274638" lvl="2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«А»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27,27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491">
                <a:tc>
                  <a:txBody>
                    <a:bodyPr/>
                    <a:lstStyle/>
                    <a:p>
                      <a:pPr marL="228600" lvl="2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2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 «</a:t>
                      </a:r>
                      <a:r>
                        <a:rPr lang="kk-KZ" sz="16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33,3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4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  <a:endParaRPr lang="ru-RU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40,3</a:t>
                      </a: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Качество знаний учащихся </a:t>
            </a:r>
            <a:r>
              <a:rPr lang="ru-RU" sz="2400" b="1" dirty="0"/>
              <a:t>9</a:t>
            </a:r>
            <a:r>
              <a:rPr lang="ru-RU" sz="2400" b="1" dirty="0" smtClean="0"/>
              <a:t>-х классов </a:t>
            </a:r>
            <a:endParaRPr lang="ru-RU" sz="2400" b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844760263"/>
              </p:ext>
            </p:extLst>
          </p:nvPr>
        </p:nvGraphicFramePr>
        <p:xfrm>
          <a:off x="1524000" y="548680"/>
          <a:ext cx="609600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923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989542"/>
              </p:ext>
            </p:extLst>
          </p:nvPr>
        </p:nvGraphicFramePr>
        <p:xfrm>
          <a:off x="357158" y="4539928"/>
          <a:ext cx="8399799" cy="1192548"/>
        </p:xfrm>
        <a:graphic>
          <a:graphicData uri="http://schemas.openxmlformats.org/drawingml/2006/table">
            <a:tbl>
              <a:tblPr/>
              <a:tblGrid>
                <a:gridCol w="380719"/>
                <a:gridCol w="708890"/>
                <a:gridCol w="1223141"/>
                <a:gridCol w="1169158"/>
                <a:gridCol w="991082"/>
                <a:gridCol w="1160323"/>
                <a:gridCol w="856618"/>
                <a:gridCol w="954934"/>
                <a:gridCol w="954934"/>
              </a:tblGrid>
              <a:tr h="4564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Отличников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Ударников</a:t>
                      </a:r>
                      <a:endParaRPr lang="ru-RU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 одной «4»</a:t>
                      </a:r>
                      <a:endParaRPr lang="ru-RU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Троечников</a:t>
                      </a:r>
                      <a:endParaRPr lang="ru-RU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 одной</a:t>
                      </a:r>
                      <a:r>
                        <a:rPr lang="ru-RU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«3»</a:t>
                      </a:r>
                      <a:endParaRPr lang="ru-RU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 учеников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%</a:t>
                      </a:r>
                      <a:endParaRPr lang="ru-RU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1491">
                <a:tc>
                  <a:txBody>
                    <a:bodyPr/>
                    <a:lstStyle/>
                    <a:p>
                      <a:pPr marL="274638" lvl="2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11«А»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76,92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491">
                <a:tc>
                  <a:txBody>
                    <a:bodyPr/>
                    <a:lstStyle/>
                    <a:p>
                      <a:pPr marL="228600" lvl="2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2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 «</a:t>
                      </a:r>
                      <a:r>
                        <a:rPr lang="kk-KZ" sz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75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49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libri"/>
                          <a:ea typeface="Calibri"/>
                          <a:cs typeface="Times New Roman"/>
                        </a:rPr>
                        <a:t>81,25</a:t>
                      </a:r>
                      <a:endParaRPr lang="ru-RU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Качество знаний учащихся 11-х классов </a:t>
            </a:r>
            <a:endParaRPr lang="ru-RU" sz="2400" b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710718458"/>
              </p:ext>
            </p:extLst>
          </p:nvPr>
        </p:nvGraphicFramePr>
        <p:xfrm>
          <a:off x="1524000" y="548680"/>
          <a:ext cx="609600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909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693</Words>
  <Application>Microsoft Office PowerPoint</Application>
  <PresentationFormat>Экран (4:3)</PresentationFormat>
  <Paragraphs>406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Garamond</vt:lpstr>
      <vt:lpstr>Times New Roman</vt:lpstr>
      <vt:lpstr>Тема Office</vt:lpstr>
      <vt:lpstr>Сравнительный анализ результатов успеваемости   и качества знаний по  итогам I четверти  2018-2019 учебного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 за внимание!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Сравнительный анализ результатов успеваемости  и качества знаний по итогам I четверти 2013-2014 учебного года</dc:title>
  <dc:creator>admin</dc:creator>
  <cp:lastModifiedBy>user</cp:lastModifiedBy>
  <cp:revision>88</cp:revision>
  <dcterms:created xsi:type="dcterms:W3CDTF">2013-11-26T06:37:54Z</dcterms:created>
  <dcterms:modified xsi:type="dcterms:W3CDTF">2018-11-07T02:24:41Z</dcterms:modified>
</cp:coreProperties>
</file>