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72" r:id="rId9"/>
    <p:sldId id="283" r:id="rId10"/>
    <p:sldId id="268" r:id="rId11"/>
    <p:sldId id="274" r:id="rId12"/>
    <p:sldId id="270" r:id="rId13"/>
    <p:sldId id="271" r:id="rId14"/>
    <p:sldId id="275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4" r:id="rId24"/>
    <p:sldId id="295" r:id="rId25"/>
    <p:sldId id="296" r:id="rId26"/>
    <p:sldId id="297" r:id="rId27"/>
    <p:sldId id="299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4359-5400-4210-90F3-B61B0A1C278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171DE-27D5-4577-B6F9-4C208652A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63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020E-315F-4E1B-A4C6-2F93E5B4A3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27552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396B5-66C7-4AEF-9038-FE68B38FF3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808658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B87C-78AC-48EC-91AE-FA355D0F73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826530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295D-E3F9-4288-B00C-E3E95F6CB7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043300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29BA-8B13-43BC-BE4C-B1A16D7D0A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922394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62DE5-1C21-4761-B047-09E551B600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43956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9C1F3-CD63-4FE1-A654-47DAE59E41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168252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5F1B-E904-482E-865F-3FA9781115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47970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E384-C30B-4021-BB45-77AECFF8CB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967900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91A03-0B4A-4DA3-84B9-60FD1568B6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441589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30C2E-1F4F-40AE-B4D6-BD9AF9E94E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301274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9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9FCE-21A2-4B25-8733-2166CD0C08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15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85003-C5E7-4CA5-8B9A-79208A9048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771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8C36-705D-44DC-8569-6F155B8DDC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749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7B92B-5212-4DA0-A120-93AC5605C1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300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1548-6E33-41F8-9F8D-55722C7A9C7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429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3BFFB-F581-406F-8DA3-E88357370C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76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DDCB-5841-4679-8E17-16E2075647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80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5C1CA-5698-433C-BC67-ECC1D5F148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796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C49AB-0798-4323-B7AB-EC11D98A41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296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50C9B-3E55-4543-B69C-A06E75294F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020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0F41-F8C3-4DF4-A4BB-0638C1DDA6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317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30DA-90DA-4039-947F-1F3F12381B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32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9F37-DC20-4DAE-A553-0ADDB2868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786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D0B2B-EA56-4B64-86EC-6DE10896A8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294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9911-67B9-47B7-9F10-F0588FE7B0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969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27D2-0F5E-4E8D-A8F0-439D7D346E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801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1300-8A94-4D8E-A8B0-E8E5FC4AE1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7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7C90-02A4-4454-89FB-3858B54618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622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227B-17BB-494C-AF04-19E1E4F7D5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830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9A103-D04E-4289-B71A-72679882DC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063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A489-75E2-4AA1-8599-2F38926568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011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BA4C-A570-4B83-B04E-79F192CC17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69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83611-C5AE-4821-A61A-D10F3EE8195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84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0B818F-B6D2-4A83-BEB5-77A9A3EEB3B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232882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E5EE1-33A7-443A-A7CF-B9DC6CFAE4C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8683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12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12.xml"/><Relationship Id="rId11" Type="http://schemas.openxmlformats.org/officeDocument/2006/relationships/slide" Target="slide18.xml"/><Relationship Id="rId5" Type="http://schemas.openxmlformats.org/officeDocument/2006/relationships/slide" Target="slide16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5.gif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0"/>
          <p:cNvSpPr>
            <a:spLocks noChangeArrowheads="1" noChangeShapeType="1" noTextEdit="1"/>
          </p:cNvSpPr>
          <p:nvPr/>
        </p:nvSpPr>
        <p:spPr bwMode="auto">
          <a:xfrm>
            <a:off x="1857375" y="428625"/>
            <a:ext cx="6694488" cy="1155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43" name="Picture 10" descr="5p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1214422"/>
            <a:ext cx="56435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2" descr="ACTIVpanelpro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059363"/>
            <a:ext cx="378618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88" y="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9400" y="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60700" y="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3588" y="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7913" y="0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99350" y="0"/>
            <a:ext cx="1644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5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88" y="655320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6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9400" y="655320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7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60700" y="655320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8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655320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9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888" y="655320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0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81900" y="655320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2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627062" y="88900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3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627062" y="2401888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24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627062" y="3913188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5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783432" y="5580857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7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8210550" y="88900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8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8210550" y="2401888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9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8210550" y="3913188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30" descr="00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8055768" y="5580857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357818" y="1000108"/>
            <a:ext cx="345200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600" b="1" i="1" dirty="0" smtClean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7-9-сыныптар</a:t>
            </a:r>
            <a:endParaRPr lang="ru-RU" sz="3600" b="1" i="1" dirty="0">
              <a:ln w="11430"/>
              <a:gradFill>
                <a:gsLst>
                  <a:gs pos="0">
                    <a:srgbClr val="2D2D8A">
                      <a:tint val="90000"/>
                      <a:satMod val="120000"/>
                    </a:srgbClr>
                  </a:gs>
                  <a:gs pos="25000">
                    <a:srgbClr val="2D2D8A">
                      <a:tint val="93000"/>
                      <a:satMod val="120000"/>
                    </a:srgbClr>
                  </a:gs>
                  <a:gs pos="50000">
                    <a:srgbClr val="2D2D8A">
                      <a:shade val="89000"/>
                      <a:satMod val="110000"/>
                    </a:srgbClr>
                  </a:gs>
                  <a:gs pos="75000">
                    <a:srgbClr val="2D2D8A">
                      <a:tint val="93000"/>
                      <a:satMod val="120000"/>
                    </a:srgbClr>
                  </a:gs>
                  <a:gs pos="100000">
                    <a:srgbClr val="2D2D8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41750" y="5488114"/>
            <a:ext cx="37045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0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Өткізген: Бакытжанова А.Е.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000" b="1" dirty="0" smtClean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endParaRPr lang="ru-RU" sz="20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357166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Физика әлеміне саяхат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7303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7" descr="f712fbea939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38">
            <a:hlinkClick r:id="" action="ppaction://noaction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928688" y="500063"/>
            <a:ext cx="2000250" cy="1857375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20</a:t>
            </a:r>
            <a:endParaRPr lang="ru-RU" sz="4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38">
            <a:hlinkClick r:id="rId5" action="ppaction://hlinksldjump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3571875" y="500063"/>
            <a:ext cx="2000250" cy="1857375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FF3399"/>
                </a:solidFill>
                <a:latin typeface="Comic Sans MS" pitchFamily="66" charset="0"/>
                <a:hlinkClick r:id="rId6" action="ppaction://hlinksldjump"/>
              </a:rPr>
              <a:t>20</a:t>
            </a:r>
            <a:endParaRPr lang="ru-RU" sz="48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22" name="AutoShape 38">
            <a:hlinkClick r:id="rId5" action="ppaction://hlinksldjump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6143625" y="500063"/>
            <a:ext cx="2000250" cy="1857375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FF3399"/>
                </a:solidFill>
                <a:latin typeface="Comic Sans MS" pitchFamily="66" charset="0"/>
                <a:hlinkClick r:id="rId7" action="ppaction://hlinksldjump"/>
              </a:rPr>
              <a:t>20</a:t>
            </a:r>
            <a:endParaRPr lang="ru-RU" sz="48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23" name="AutoShape 38">
            <a:hlinkClick r:id="rId5" action="ppaction://hlinksldjump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928688" y="2571750"/>
            <a:ext cx="2000250" cy="1857375"/>
          </a:xfrm>
          <a:prstGeom prst="bevel">
            <a:avLst>
              <a:gd name="adj" fmla="val 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FF3399"/>
                </a:solidFill>
                <a:latin typeface="Comic Sans MS" pitchFamily="66" charset="0"/>
                <a:hlinkClick r:id="rId8" action="ppaction://hlinksldjump"/>
              </a:rPr>
              <a:t>30</a:t>
            </a:r>
            <a:endParaRPr lang="ru-RU" sz="48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24" name="AutoShape 38">
            <a:hlinkClick r:id="rId5" action="ppaction://hlinksldjump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3643313" y="2643188"/>
            <a:ext cx="2000250" cy="1857375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FF3399"/>
                </a:solidFill>
                <a:latin typeface="Comic Sans MS" pitchFamily="66" charset="0"/>
                <a:hlinkClick r:id="rId9" action="ppaction://hlinksldjump"/>
              </a:rPr>
              <a:t>30</a:t>
            </a:r>
            <a:endParaRPr lang="ru-RU" sz="48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25" name="AutoShape 38">
            <a:hlinkClick r:id="rId5" action="ppaction://hlinksldjump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6286500" y="2643188"/>
            <a:ext cx="2000250" cy="1857375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FF3399"/>
                </a:solidFill>
                <a:latin typeface="Comic Sans MS" pitchFamily="66" charset="0"/>
                <a:hlinkClick r:id="" action="ppaction://noaction"/>
              </a:rPr>
              <a:t>30</a:t>
            </a:r>
            <a:endParaRPr lang="ru-RU" sz="48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26" name="AutoShape 38">
            <a:hlinkClick r:id="rId10" action="ppaction://hlinksldjump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1000125" y="4786313"/>
            <a:ext cx="2000250" cy="1857375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u="sng" dirty="0">
                <a:solidFill>
                  <a:srgbClr val="008000">
                    <a:lumMod val="60000"/>
                    <a:lumOff val="40000"/>
                  </a:srgbClr>
                </a:solidFill>
                <a:latin typeface="Comic Sans MS" pitchFamily="66" charset="0"/>
                <a:hlinkClick r:id="rId10" action="ppaction://hlinksldjump"/>
              </a:rPr>
              <a:t>40</a:t>
            </a:r>
            <a:endParaRPr lang="ru-RU" sz="4800" b="1" u="sng" dirty="0">
              <a:solidFill>
                <a:srgbClr val="008000">
                  <a:lumMod val="60000"/>
                  <a:lumOff val="40000"/>
                </a:srgbClr>
              </a:solidFill>
              <a:latin typeface="Comic Sans MS" pitchFamily="66" charset="0"/>
            </a:endParaRPr>
          </a:p>
        </p:txBody>
      </p:sp>
      <p:sp>
        <p:nvSpPr>
          <p:cNvPr id="27" name="AutoShape 38">
            <a:hlinkClick r:id="rId5" action="ppaction://hlinksldjump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3643313" y="4786313"/>
            <a:ext cx="2000250" cy="1857375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008000">
                    <a:lumMod val="60000"/>
                    <a:lumOff val="40000"/>
                  </a:srgbClr>
                </a:solidFill>
                <a:latin typeface="Comic Sans MS" pitchFamily="66" charset="0"/>
                <a:hlinkClick r:id="rId11" action="ppaction://hlinksldjump"/>
              </a:rPr>
              <a:t>40</a:t>
            </a:r>
            <a:endParaRPr lang="ru-RU" sz="4800" b="1" dirty="0">
              <a:solidFill>
                <a:srgbClr val="008000">
                  <a:lumMod val="60000"/>
                  <a:lumOff val="40000"/>
                </a:srgbClr>
              </a:solidFill>
              <a:latin typeface="Comic Sans MS" pitchFamily="66" charset="0"/>
            </a:endParaRPr>
          </a:p>
        </p:txBody>
      </p:sp>
      <p:sp>
        <p:nvSpPr>
          <p:cNvPr id="28" name="AutoShape 38">
            <a:hlinkClick r:id="rId5" action="ppaction://hlinksldjump">
              <a:snd r:embed="rId3" name="explode.wav"/>
            </a:hlinkClick>
          </p:cNvPr>
          <p:cNvSpPr>
            <a:spLocks noChangeArrowheads="1"/>
          </p:cNvSpPr>
          <p:nvPr/>
        </p:nvSpPr>
        <p:spPr bwMode="auto">
          <a:xfrm>
            <a:off x="6286500" y="4786313"/>
            <a:ext cx="2000250" cy="1857375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FF3399"/>
                </a:solidFill>
                <a:latin typeface="Comic Sans MS" pitchFamily="66" charset="0"/>
                <a:hlinkClick r:id="rId12" action="ppaction://hlinksldjump"/>
              </a:rPr>
              <a:t>40</a:t>
            </a:r>
            <a:endParaRPr lang="ru-RU" sz="48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500" y="-285750"/>
            <a:ext cx="6572250" cy="646113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600" b="1" dirty="0">
                <a:solidFill>
                  <a:srgbClr val="008000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Ғ а ж а й ы п     а л а ң</a:t>
            </a:r>
            <a:endParaRPr lang="ru-RU" sz="3600" b="1" dirty="0">
              <a:solidFill>
                <a:srgbClr val="008000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13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67169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1428750"/>
            <a:ext cx="7500937" cy="2500313"/>
          </a:xfrm>
        </p:spPr>
        <p:txBody>
          <a:bodyPr/>
          <a:lstStyle/>
          <a:p>
            <a:pPr>
              <a:defRPr/>
            </a:pPr>
            <a:r>
              <a:rPr lang="kk-KZ" dirty="0"/>
              <a:t>Қазақстандағы ғарыш айлағы? </a:t>
            </a:r>
            <a:r>
              <a:rPr lang="ru-RU" dirty="0"/>
              <a:t/>
            </a:r>
            <a:br>
              <a:rPr lang="ru-RU" dirty="0"/>
            </a:br>
            <a:endParaRPr lang="ru-RU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flipH="1">
            <a:off x="7358063" y="5786438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4286256"/>
            <a:ext cx="3504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(Байқоңыр)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10215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1428750"/>
            <a:ext cx="7500937" cy="2500313"/>
          </a:xfrm>
        </p:spPr>
        <p:txBody>
          <a:bodyPr/>
          <a:lstStyle/>
          <a:p>
            <a:pPr>
              <a:defRPr/>
            </a:pPr>
            <a:r>
              <a:rPr lang="kk-KZ" dirty="0"/>
              <a:t>Алғашқы Жердің жасанды серігі қай жылы ұшырылды? </a:t>
            </a:r>
            <a:endParaRPr lang="ru-RU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flipH="1">
            <a:off x="7358063" y="5786438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4500570"/>
            <a:ext cx="4458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(1957ж 4 қазан)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7396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1428750"/>
            <a:ext cx="7500937" cy="2500313"/>
          </a:xfrm>
        </p:spPr>
        <p:txBody>
          <a:bodyPr/>
          <a:lstStyle/>
          <a:p>
            <a:pPr>
              <a:defRPr/>
            </a:pP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Тоқтар </a:t>
            </a:r>
            <a:r>
              <a:rPr lang="kk-KZ" dirty="0"/>
              <a:t>ғарышқа ұшқан күн? 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endParaRPr lang="ru-RU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flipH="1">
            <a:off x="7358063" y="5786438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4071942"/>
            <a:ext cx="4612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(1991ж, 2 қазан)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7396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1428750"/>
            <a:ext cx="7500937" cy="2500313"/>
          </a:xfrm>
        </p:spPr>
        <p:txBody>
          <a:bodyPr/>
          <a:lstStyle/>
          <a:p>
            <a:pPr>
              <a:defRPr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1623-1662 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жылдар аралығында өмір сүрген. Коптеген бақылауларға сүйене отырып, француз ғалымы сұйықтар мен газдардың қысымды барлық жаққа бірдей жеткізетінін дәлелдеген ғалым.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flipH="1">
            <a:off x="7358063" y="5786438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5143512"/>
            <a:ext cx="4048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(Блез Паскаль)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7396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1428750"/>
            <a:ext cx="7500937" cy="2500313"/>
          </a:xfrm>
        </p:spPr>
        <p:txBody>
          <a:bodyPr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1643-1727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жылдары өмір сүрген ағылшын физигі және математигі. Жарықтың көптеген қасиеттерін ашып, зерттеген. Жоғары математиканың маңызды салаларын талдап дамытқан. Ол денелер қозғалысының негізгі заңдарын және тартылыс заңын ашқан.       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flipH="1">
            <a:off x="7358063" y="5786438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521495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5072074"/>
            <a:ext cx="432522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(Исаак Ньютон)</a:t>
            </a:r>
            <a:endParaRPr lang="ru-RU" sz="4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57396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1428750"/>
            <a:ext cx="7500937" cy="2500313"/>
          </a:xfrm>
        </p:spPr>
        <p:txBody>
          <a:bodyPr/>
          <a:lstStyle/>
          <a:p>
            <a:pPr>
              <a:defRPr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Француз 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физигі және математигі, электр және магниттік құбылыстар арасының байланыс заңын, теориясын жасаған. Магнитизм табиғаты жөнінде гипотеза ұсынған. Физикаға «Электр тоғы» ұғымын енгізген.  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flipH="1">
            <a:off x="7358063" y="5786438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4929198"/>
            <a:ext cx="5070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(Андре Мари Ампер)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5157396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1428750"/>
            <a:ext cx="7500937" cy="2500313"/>
          </a:xfrm>
        </p:spPr>
        <p:txBody>
          <a:bodyPr/>
          <a:lstStyle/>
          <a:p>
            <a:pPr>
              <a:defRPr/>
            </a:pP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Жазда </a:t>
            </a:r>
            <a:r>
              <a:rPr lang="kk-KZ" dirty="0"/>
              <a:t>найзағай жарқылдап тұрғанда суға шомылуға немесе су жағасында жүруге болама</a:t>
            </a:r>
            <a:r>
              <a:rPr lang="kk-KZ" dirty="0" smtClean="0"/>
              <a:t>?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endParaRPr lang="ru-RU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flipH="1">
            <a:off x="7358063" y="5786438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4071942"/>
            <a:ext cx="6844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(Болмайды, себебі су және ылғалды</a:t>
            </a: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зат электр тогын өткізеді.)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7396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785794"/>
            <a:ext cx="7500937" cy="3143269"/>
          </a:xfrm>
        </p:spPr>
        <p:txBody>
          <a:bodyPr/>
          <a:lstStyle/>
          <a:p>
            <a:pPr>
              <a:defRPr/>
            </a:pP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Ашық </a:t>
            </a: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күндері ақша қарға қарағанда лас қар  неге тез ериді?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flipH="1">
            <a:off x="7358063" y="5786438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7384" y="4357694"/>
            <a:ext cx="730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(Лас қар күн сәулесін тез жұтады)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5157396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1428750"/>
            <a:ext cx="7500937" cy="2500313"/>
          </a:xfrm>
        </p:spPr>
        <p:txBody>
          <a:bodyPr/>
          <a:lstStyle/>
          <a:p>
            <a:pPr>
              <a:defRPr/>
            </a:pP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Көктайғақта </a:t>
            </a: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жолға неге құм себеді?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flipH="1">
            <a:off x="7358063" y="5786438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3857628"/>
            <a:ext cx="4775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(үйкеліс коэффициентін 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арттыру үшін)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5157396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>
            <a:spLocks noChangeArrowheads="1"/>
          </p:cNvSpPr>
          <p:nvPr/>
        </p:nvSpPr>
        <p:spPr bwMode="gray">
          <a:xfrm>
            <a:off x="1714480" y="357166"/>
            <a:ext cx="7143768" cy="5616624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 w="12700">
            <a:noFill/>
            <a:round/>
            <a:headEnd type="none" w="sm" len="sm"/>
            <a:tailEnd type="none" w="sm" len="sm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Физика әлеміне саяхат</a:t>
            </a:r>
            <a:endParaRPr lang="ru-RU" sz="4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4135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0" name="Рисунок 1" descr="9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785813" y="2143125"/>
            <a:ext cx="7643812" cy="4714875"/>
          </a:xfrm>
          <a:prstGeom prst="flowChartMagneticTap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кезеңде әр топ конверттерді  таңдайды. 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Конверт ішіндегі мақалдардың физикалық мағынасын табу керек.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000250" y="0"/>
            <a:ext cx="5429250" cy="1928813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Ойлан тап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2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kk-KZ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Архимед тобына</a:t>
            </a:r>
            <a:endParaRPr lang="ru-RU" sz="4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kk-KZ" altLang="ru-RU" i="1" smtClean="0"/>
          </a:p>
          <a:p>
            <a:pPr eaLnBrk="1" hangingPunct="1">
              <a:buFontTx/>
              <a:buNone/>
            </a:pPr>
            <a:endParaRPr lang="kk-KZ" altLang="ru-RU" i="1" smtClean="0"/>
          </a:p>
          <a:p>
            <a:pPr eaLnBrk="1" hangingPunct="1">
              <a:buFontTx/>
              <a:buNone/>
            </a:pPr>
            <a:endParaRPr lang="ru-RU" altLang="ru-RU" i="1" smtClean="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69888" y="1390650"/>
            <a:ext cx="8666162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1. Жеті рет өлшеп бір рет кес                          Диффузия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2. Көсеу ұзын болса қол күймес                      Физикалық шаманы өлшеу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3. Бір құмалақ бір қарын майды шірітеді         Жылу өткізгіштік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4. Отқа салса темірде балқиды                        Жылдамдық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5. Аттыға жаяу жолдас болмас                  Заттың агрегаттық күйі(балқу)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6.Дән себілмей астық өнбейді                          Булану конденсация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Дария буланбай шық түспейді.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                     </a:t>
            </a:r>
            <a:endParaRPr lang="ru-RU" altLang="ru-R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136868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smtClean="0"/>
              <a:t/>
            </a:r>
            <a:br>
              <a:rPr lang="en-US" altLang="ru-RU" sz="4000" smtClean="0"/>
            </a:br>
            <a:r>
              <a:rPr lang="en-US" altLang="ru-RU" sz="4000" smtClean="0"/>
              <a:t/>
            </a:r>
            <a:br>
              <a:rPr lang="en-US" altLang="ru-RU" sz="4000" smtClean="0"/>
            </a:br>
            <a:endParaRPr lang="ru-RU" altLang="ru-RU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kk-KZ" altLang="ru-RU" i="1" smtClean="0"/>
          </a:p>
          <a:p>
            <a:pPr eaLnBrk="1" hangingPunct="1">
              <a:buFontTx/>
              <a:buNone/>
            </a:pPr>
            <a:endParaRPr lang="kk-KZ" altLang="ru-RU" i="1" smtClean="0"/>
          </a:p>
          <a:p>
            <a:pPr eaLnBrk="1" hangingPunct="1">
              <a:buFontTx/>
              <a:buNone/>
            </a:pPr>
            <a:endParaRPr lang="ru-RU" altLang="ru-RU" i="1" smtClean="0"/>
          </a:p>
        </p:txBody>
      </p:sp>
      <p:sp>
        <p:nvSpPr>
          <p:cNvPr id="47108" name="WordArt 4" descr="6236031"/>
          <p:cNvSpPr>
            <a:spLocks noChangeArrowheads="1" noChangeShapeType="1" noTextEdit="1"/>
          </p:cNvSpPr>
          <p:nvPr/>
        </p:nvSpPr>
        <p:spPr bwMode="auto">
          <a:xfrm>
            <a:off x="2110346" y="460231"/>
            <a:ext cx="5185246" cy="46492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8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6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Ньютон тобына</a:t>
            </a:r>
            <a:endParaRPr lang="ru-RU" sz="60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KZ Decor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69888" y="1390650"/>
            <a:ext cx="8666162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1. Қарыстан сүйем жақын                                      Жылу өткізгіштік                         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                    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2.Тонның жылуы терісінен емес жүнінен             Физикалық шама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3. Қимылдаған қыр асар                                        Заттың агрегаттық күйі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4.Таумен тасты су бұзар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    Адамзатты сөз бұзар                                          Механикалық қозғалыс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5. Аяқ сүрінсе басқа салмақ түсер                        Жылдамдық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         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6. Шапшаң озар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   Жатқан қалар                                                       </a:t>
            </a:r>
            <a:r>
              <a:rPr lang="kk-KZ" altLang="ru-RU" dirty="0" smtClean="0">
                <a:solidFill>
                  <a:srgbClr val="000000"/>
                </a:solidFill>
              </a:rPr>
              <a:t>Инерция</a:t>
            </a:r>
            <a:endParaRPr lang="ru-RU" altLang="ru-RU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547248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7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kk-KZ" sz="4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Архимед тобына</a:t>
            </a:r>
            <a:endParaRPr lang="ru-RU" sz="4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kk-KZ" altLang="ru-RU" i="1" smtClean="0"/>
          </a:p>
          <a:p>
            <a:pPr eaLnBrk="1" hangingPunct="1">
              <a:buFontTx/>
              <a:buNone/>
            </a:pPr>
            <a:endParaRPr lang="kk-KZ" altLang="ru-RU" i="1" smtClean="0"/>
          </a:p>
          <a:p>
            <a:pPr eaLnBrk="1" hangingPunct="1">
              <a:buFontTx/>
              <a:buNone/>
            </a:pPr>
            <a:endParaRPr lang="ru-RU" altLang="ru-RU" i="1" smtClean="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69888" y="1390650"/>
            <a:ext cx="8666162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1. Жеті рет өлшеп бір рет кес                          Диффузия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2. Көсеу ұзын болса қол күймес                      Физикалық шаманы өлшеу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3. Бір құмалақ бір қарын майды шірітеді         Жылу өткізгіштік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4. Отқа салса темірде балқиды                        Жылдамдық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5. Аттыға жаяу жолдас болмас                  Заттың агрегаттық күйі(балқу)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6.Дән себілмей астық өнбейді                          Булану конденсация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Дария буланбай шық түспейді.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                     </a:t>
            </a:r>
            <a:endParaRPr lang="ru-RU" altLang="ru-RU" sz="2000" dirty="0" smtClean="0">
              <a:solidFill>
                <a:srgbClr val="0000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924300" y="1628775"/>
            <a:ext cx="1727200" cy="50482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211638" y="2276475"/>
            <a:ext cx="1439862" cy="50482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148263" y="1628775"/>
            <a:ext cx="503237" cy="115252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1638" y="3429000"/>
            <a:ext cx="1081087" cy="5762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211638" y="3429000"/>
            <a:ext cx="1439862" cy="5762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211638" y="4652963"/>
            <a:ext cx="1439862" cy="14446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75654551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000" dirty="0" smtClean="0"/>
              <a:t/>
            </a:r>
            <a:br>
              <a:rPr lang="en-US" altLang="ru-RU" sz="4000" dirty="0" smtClean="0"/>
            </a:br>
            <a:r>
              <a:rPr lang="en-US" altLang="ru-RU" sz="4000" dirty="0" smtClean="0"/>
              <a:t/>
            </a:r>
            <a:br>
              <a:rPr lang="en-US" altLang="ru-RU" sz="4000" dirty="0" smtClean="0"/>
            </a:br>
            <a:endParaRPr lang="ru-RU" altLang="ru-RU" sz="40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kk-KZ" altLang="ru-RU" i="1" smtClean="0"/>
          </a:p>
          <a:p>
            <a:pPr eaLnBrk="1" hangingPunct="1">
              <a:buFontTx/>
              <a:buNone/>
            </a:pPr>
            <a:endParaRPr lang="kk-KZ" altLang="ru-RU" i="1" smtClean="0"/>
          </a:p>
          <a:p>
            <a:pPr eaLnBrk="1" hangingPunct="1">
              <a:buFontTx/>
              <a:buNone/>
            </a:pPr>
            <a:endParaRPr lang="ru-RU" altLang="ru-RU" i="1" smtClean="0"/>
          </a:p>
        </p:txBody>
      </p:sp>
      <p:sp>
        <p:nvSpPr>
          <p:cNvPr id="47108" name="WordArt 4" descr="6236031"/>
          <p:cNvSpPr>
            <a:spLocks noChangeArrowheads="1" noChangeShapeType="1" noTextEdit="1"/>
          </p:cNvSpPr>
          <p:nvPr/>
        </p:nvSpPr>
        <p:spPr bwMode="auto">
          <a:xfrm>
            <a:off x="2110346" y="460231"/>
            <a:ext cx="5185246" cy="464929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8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KZ Decor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69888" y="1390650"/>
            <a:ext cx="8666162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1. Қарыстан сүйем жақын                                      Жылу өткізгіштік                         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                    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2.Тонның жылуы терісінен емес жүнінен             Физикалық шама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3. Қимылдаған қыр асар                                        Заттың агрегаттық күйі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4.Таумен тасты су бұзар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    Адамзатты сөз бұзар                                          Механикалық қозғалыс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 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5. Аяқ сүрінсе басқа салмақ түсер                        Жылдамдық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         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6. Шапшаң озар 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000" dirty="0" smtClean="0">
                <a:solidFill>
                  <a:srgbClr val="000000"/>
                </a:solidFill>
              </a:rPr>
              <a:t>   Жатқан қалар                                                       </a:t>
            </a:r>
            <a:r>
              <a:rPr lang="kk-KZ" altLang="ru-RU" b="1" dirty="0" smtClean="0">
                <a:solidFill>
                  <a:srgbClr val="000000"/>
                </a:solidFill>
              </a:rPr>
              <a:t>Инерция</a:t>
            </a:r>
            <a:endParaRPr lang="ru-RU" altLang="ru-RU" b="1" i="1" dirty="0" smtClean="0">
              <a:solidFill>
                <a:srgbClr val="0000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563938" y="1628775"/>
            <a:ext cx="2447925" cy="5762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292725" y="1773238"/>
            <a:ext cx="719138" cy="4318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48038" y="2852738"/>
            <a:ext cx="2736850" cy="863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348038" y="2852738"/>
            <a:ext cx="2736850" cy="863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00563" y="4365625"/>
            <a:ext cx="1584325" cy="863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411413" y="4365625"/>
            <a:ext cx="3673475" cy="863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14546" y="357166"/>
            <a:ext cx="4961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Ньютон тобына</a:t>
            </a:r>
            <a:endParaRPr lang="ru-RU" sz="40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KZ Deco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651678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7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9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928688" y="3214688"/>
            <a:ext cx="7786687" cy="31432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000" dirty="0">
                <a:solidFill>
                  <a:srgbClr val="FFFFFF"/>
                </a:solidFill>
              </a:rPr>
              <a:t>Қатысқандарыңға көп рахмет!</a:t>
            </a:r>
            <a:endParaRPr lang="ru-RU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5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1428830" y="1270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kk-KZ" sz="4800" b="1" dirty="0" smtClean="0">
                <a:solidFill>
                  <a:srgbClr val="0000CC"/>
                </a:solidFill>
                <a:latin typeface="Times New Roman" pitchFamily="18" charset="0"/>
              </a:rPr>
              <a:t>       Ойынның </a:t>
            </a:r>
            <a:r>
              <a:rPr lang="kk-KZ" sz="4800" b="1" dirty="0">
                <a:solidFill>
                  <a:srgbClr val="0000CC"/>
                </a:solidFill>
                <a:latin typeface="Times New Roman" pitchFamily="18" charset="0"/>
              </a:rPr>
              <a:t>барысы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428860" y="2357430"/>
            <a:ext cx="5500687" cy="96757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“Жеті жұрттың тілін біл”</a:t>
            </a:r>
            <a:endParaRPr lang="ru-RU" sz="3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2428860" y="4929198"/>
            <a:ext cx="5499368" cy="100806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Ойлан</a:t>
            </a:r>
            <a:r>
              <a:rPr lang="kk-KZ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тап”</a:t>
            </a:r>
            <a:endParaRPr lang="ru-RU" sz="40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428860" y="3714752"/>
            <a:ext cx="5485314" cy="87915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“</a:t>
            </a:r>
            <a:r>
              <a:rPr lang="kk-KZ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Ғажайып алаң</a:t>
            </a:r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”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6" descr="пгшлпгш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 descr="пгшлпгш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пгшлпгш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" descr="пгшлпгш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28860" y="1071546"/>
            <a:ext cx="5500687" cy="96757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3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Бәйге</a:t>
            </a:r>
            <a:r>
              <a:rPr lang="kk-KZ" sz="3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0936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6" name="Рисунок 1" descr="9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Капля 4"/>
          <p:cNvSpPr/>
          <p:nvPr/>
        </p:nvSpPr>
        <p:spPr>
          <a:xfrm>
            <a:off x="928688" y="2714625"/>
            <a:ext cx="6858000" cy="414337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 кезеңде сіздер берілген сұраққа бірінші болып жауап беруге тырыссасыздар. Жауабыңыз дұрыс болмаса, келесі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жауап береді. Әр дұрыс жауап үшін 10 ұпай алуға болады. Сонымен бәріңізге сәттілік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тілеймін!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57166"/>
            <a:ext cx="442915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dirty="0">
                <a:ln w="11430"/>
                <a:gradFill>
                  <a:gsLst>
                    <a:gs pos="0">
                      <a:srgbClr val="00B900">
                        <a:tint val="90000"/>
                        <a:satMod val="120000"/>
                      </a:srgbClr>
                    </a:gs>
                    <a:gs pos="25000">
                      <a:srgbClr val="00B900">
                        <a:tint val="93000"/>
                        <a:satMod val="120000"/>
                      </a:srgbClr>
                    </a:gs>
                    <a:gs pos="50000">
                      <a:srgbClr val="00B900">
                        <a:shade val="89000"/>
                        <a:satMod val="110000"/>
                      </a:srgbClr>
                    </a:gs>
                    <a:gs pos="75000">
                      <a:srgbClr val="00B900">
                        <a:tint val="93000"/>
                        <a:satMod val="120000"/>
                      </a:srgbClr>
                    </a:gs>
                    <a:gs pos="100000">
                      <a:srgbClr val="00B900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І-кезең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rgbClr val="00B900">
                      <a:tint val="90000"/>
                      <a:satMod val="120000"/>
                    </a:srgbClr>
                  </a:gs>
                  <a:gs pos="25000">
                    <a:srgbClr val="00B900">
                      <a:tint val="93000"/>
                      <a:satMod val="120000"/>
                    </a:srgbClr>
                  </a:gs>
                  <a:gs pos="50000">
                    <a:srgbClr val="00B900">
                      <a:shade val="89000"/>
                      <a:satMod val="110000"/>
                    </a:srgbClr>
                  </a:gs>
                  <a:gs pos="75000">
                    <a:srgbClr val="00B900">
                      <a:tint val="93000"/>
                      <a:satMod val="120000"/>
                    </a:srgbClr>
                  </a:gs>
                  <a:gs pos="100000">
                    <a:srgbClr val="00B900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00313" y="1357313"/>
            <a:ext cx="3786187" cy="1000125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“Бәйге”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8286776" y="6072206"/>
            <a:ext cx="571472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1958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14313" y="1571625"/>
            <a:ext cx="8929687" cy="3500438"/>
          </a:xfrm>
        </p:spPr>
        <p:txBody>
          <a:bodyPr/>
          <a:lstStyle/>
          <a:p>
            <a:pPr algn="l"/>
            <a:r>
              <a:rPr lang="kk-KZ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45" y="214290"/>
            <a:ext cx="88516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defRPr/>
            </a:pPr>
            <a:r>
              <a:rPr lang="kk-KZ" altLang="ru-RU" sz="3200" b="1" dirty="0" smtClean="0">
                <a:latin typeface="Times New Roman" pitchFamily="18" charset="0"/>
                <a:cs typeface="Times New Roman" pitchFamily="18" charset="0"/>
              </a:rPr>
              <a:t>1-топ</a:t>
            </a:r>
            <a:endParaRPr lang="en-US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  </a:t>
            </a:r>
            <a:r>
              <a:rPr lang="kk-KZ" sz="2800" dirty="0" smtClean="0">
                <a:latin typeface="Times New Roman" pitchFamily="18" charset="0"/>
              </a:rPr>
              <a:t>1. Атмосфералық қысымды өлшейтін құрал?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  </a:t>
            </a:r>
            <a:r>
              <a:rPr lang="kk-KZ" sz="2800" dirty="0" smtClean="0">
                <a:latin typeface="Times New Roman" pitchFamily="18" charset="0"/>
              </a:rPr>
              <a:t>2. Жылу берілудің үш түрін атаңдар.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  </a:t>
            </a:r>
            <a:r>
              <a:rPr lang="kk-KZ" sz="2800" dirty="0" smtClean="0">
                <a:latin typeface="Times New Roman" pitchFamily="18" charset="0"/>
              </a:rPr>
              <a:t>3. Алғаш рет «электр тогы» түсінігін </a:t>
            </a:r>
            <a:r>
              <a:rPr lang="en-US" sz="2800" dirty="0" smtClean="0">
                <a:latin typeface="Times New Roman" pitchFamily="18" charset="0"/>
              </a:rPr>
              <a:t>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   </a:t>
            </a:r>
            <a:r>
              <a:rPr lang="kk-KZ" sz="2800" dirty="0" smtClean="0">
                <a:latin typeface="Times New Roman" pitchFamily="18" charset="0"/>
              </a:rPr>
              <a:t>физикаға енгізген француз ғалымы?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   </a:t>
            </a:r>
            <a:r>
              <a:rPr lang="kk-KZ" sz="2800" dirty="0" smtClean="0">
                <a:latin typeface="Times New Roman" pitchFamily="18" charset="0"/>
              </a:rPr>
              <a:t>4. Атом құрылысын айтыңдар.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</a:t>
            </a:r>
            <a:r>
              <a:rPr lang="kk-KZ" sz="2800" dirty="0" smtClean="0">
                <a:latin typeface="Times New Roman" pitchFamily="18" charset="0"/>
              </a:rPr>
              <a:t>5. Бүкіләлемдік тартылыс заңын ашқан ғалым?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   </a:t>
            </a:r>
            <a:r>
              <a:rPr lang="kk-KZ" sz="2800" dirty="0" smtClean="0">
                <a:latin typeface="Times New Roman" pitchFamily="18" charset="0"/>
              </a:rPr>
              <a:t>6. Ток күшін өлшейтін құрал?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   </a:t>
            </a:r>
            <a:r>
              <a:rPr lang="kk-KZ" sz="2800" dirty="0" smtClean="0">
                <a:latin typeface="Times New Roman" pitchFamily="18" charset="0"/>
              </a:rPr>
              <a:t>7. Қозғалып келе жатқан дене энергиясы?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   </a:t>
            </a:r>
            <a:r>
              <a:rPr lang="kk-KZ" sz="2800" dirty="0" smtClean="0">
                <a:latin typeface="Times New Roman" pitchFamily="18" charset="0"/>
              </a:rPr>
              <a:t>8. Бір зат молекулаларының басқа бір зат </a:t>
            </a:r>
            <a:r>
              <a:rPr lang="en-US" sz="2800" dirty="0" smtClean="0">
                <a:latin typeface="Times New Roman" pitchFamily="18" charset="0"/>
              </a:rPr>
              <a:t>          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  </a:t>
            </a:r>
            <a:r>
              <a:rPr lang="kk-KZ" sz="2800" dirty="0" smtClean="0">
                <a:latin typeface="Times New Roman" pitchFamily="18" charset="0"/>
              </a:rPr>
              <a:t>молекулаларының аралығына ену құбылысы?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</a:t>
            </a:r>
            <a:r>
              <a:rPr lang="kk-KZ" sz="2800" dirty="0" smtClean="0">
                <a:latin typeface="Times New Roman" pitchFamily="18" charset="0"/>
              </a:rPr>
              <a:t>9. Фарангейт шкаласындағы судың қату нүктесі?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</a:rPr>
              <a:t>                    </a:t>
            </a:r>
            <a:r>
              <a:rPr lang="kk-KZ" sz="2800" dirty="0" smtClean="0">
                <a:latin typeface="Times New Roman" pitchFamily="18" charset="0"/>
              </a:rPr>
              <a:t>10. Қандай зарядтар бірін-бірі тартады? 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023606"/>
      </p:ext>
    </p:extLst>
  </p:cSld>
  <p:clrMapOvr>
    <a:masterClrMapping/>
  </p:clrMapOvr>
  <p:transition advClick="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14313" y="1571625"/>
            <a:ext cx="8929687" cy="3500438"/>
          </a:xfrm>
        </p:spPr>
        <p:txBody>
          <a:bodyPr/>
          <a:lstStyle/>
          <a:p>
            <a:pPr algn="l"/>
            <a:r>
              <a:rPr lang="kk-KZ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3142" y="260648"/>
            <a:ext cx="6537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800" b="1" dirty="0" smtClean="0">
                <a:latin typeface="Times New Roman" pitchFamily="18" charset="0"/>
                <a:cs typeface="Times New Roman" pitchFamily="18" charset="0"/>
              </a:rPr>
              <a:t>2-топ</a:t>
            </a:r>
            <a:endParaRPr lang="en-US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defRPr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1. Дененің жылулық күйін сипаттайтын физикалық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шама?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2. Аспан денелерін зерттейтін ғылым?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3. Әлем кеңістігінде не бар болса соның бәрі?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4. Күн жүйесінде неше планета бар?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5. Зат құрылысының молекулалық-кинетикалық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теориясының негізгі қағидасын тағайындаған кім?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6. Дененің жұмыс істеу қабілетін нақты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көрсететін физикалық шама?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7. Найзағайға анықтама берген кім?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8. Су неше градуста қайнайды?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9. Жылу алмасусыз жүретін процесс? </a:t>
            </a:r>
          </a:p>
          <a:p>
            <a:pPr marL="609600" indent="-609600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10. Айға ең бірінші табан тіреген кімдер?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 smtClean="0"/>
              <a:t/>
            </a:r>
            <a:br>
              <a:rPr lang="en-US" altLang="ru-RU" dirty="0" smtClean="0"/>
            </a:br>
            <a:endParaRPr lang="ru-RU" dirty="0"/>
          </a:p>
        </p:txBody>
      </p:sp>
      <p:sp>
        <p:nvSpPr>
          <p:cNvPr id="9" name="Штриховая стрелка вправо 8">
            <a:hlinkClick r:id="rId3" action="ppaction://hlinksldjump"/>
          </p:cNvPr>
          <p:cNvSpPr/>
          <p:nvPr/>
        </p:nvSpPr>
        <p:spPr>
          <a:xfrm flipH="1">
            <a:off x="7643834" y="6072206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758207"/>
      </p:ext>
    </p:extLst>
  </p:cSld>
  <p:clrMapOvr>
    <a:masterClrMapping/>
  </p:clrMapOvr>
  <p:transition advClick="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9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928688" y="2286000"/>
            <a:ext cx="7572375" cy="457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kk-KZ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ілген сұрақтың жауабын қазақша,орысша,ағылшынша дұрыс айтуларыңыз қажет.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Әрбір дұрыс жауап 30 ұпай.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3063" y="1000125"/>
            <a:ext cx="5929312" cy="1077913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“Жеті жұрттың тілін біл”</a:t>
            </a:r>
            <a:endParaRPr lang="ru-RU" sz="3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940425"/>
          </a:xfrm>
        </p:spPr>
        <p:txBody>
          <a:bodyPr/>
          <a:lstStyle/>
          <a:p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6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3384551" y="3386138"/>
            <a:ext cx="68119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88" y="-34925"/>
            <a:ext cx="9144001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680075" y="3386138"/>
            <a:ext cx="6811963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пгшлпгш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6699250"/>
            <a:ext cx="9144001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flipH="1">
            <a:off x="7358063" y="5786438"/>
            <a:ext cx="1285875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5623" y="533571"/>
            <a:ext cx="1484049" cy="23549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Жай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көзге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көрінбейді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Қозғалуға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ерінбейді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536" y="533571"/>
            <a:ext cx="15113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33571"/>
            <a:ext cx="15113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39170" y="3431486"/>
            <a:ext cx="1480502" cy="23549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Оңынан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нәрі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Солынан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онсыз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аң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әп-сәтте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сөнер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тұншығып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869638" y="3444082"/>
            <a:ext cx="1484049" cy="23549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бағыт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білері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Бұрғаныңа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көнбейді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көрсетіп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көрмейді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869638" y="528843"/>
            <a:ext cx="1622242" cy="23549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Жоғалмайды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ешқашан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Түрлендірсең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егерде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күйге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ауысса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істейді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635894" y="3431486"/>
            <a:ext cx="1484049" cy="23549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Туыстарын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шетінен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Өбеді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бетінен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Бала-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шаға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ұсағын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Бауырына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қысады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635895" y="533571"/>
            <a:ext cx="1484049" cy="23549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Жұрттың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сүйеді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қарағысы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келмейді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377886" y="3375287"/>
            <a:ext cx="1484049" cy="23549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Көкке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жұлдыз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санаған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167048" y="3431486"/>
            <a:ext cx="1484049" cy="235495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шеңберді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айналып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құдықта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байланып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Қаға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таңдайды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Әдетінен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танбайды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7886" y="790157"/>
            <a:ext cx="14839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Көтерілсе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Ерітер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мұхит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мұздарды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түссе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шамалы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Сездірер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ызғарды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32638" y="568117"/>
            <a:ext cx="1759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Қозғалысқа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келтіріп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Жылдамдығын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Өлшем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бірлігін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қарасаң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Ньютонға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9374" y="568117"/>
            <a:ext cx="1540297" cy="22841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620" y="542448"/>
            <a:ext cx="1612260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319" y="556141"/>
            <a:ext cx="1566863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973" y="528843"/>
            <a:ext cx="1566863" cy="23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0639" y="528843"/>
            <a:ext cx="1566863" cy="237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42" y="3420427"/>
            <a:ext cx="1566863" cy="236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230" y="3444080"/>
            <a:ext cx="1566863" cy="235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486" y="3375287"/>
            <a:ext cx="1566863" cy="241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6478" y="3397857"/>
            <a:ext cx="1566863" cy="23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375287"/>
            <a:ext cx="1566863" cy="237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1945" y="1044599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5936" y="1035634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7372" y="1120388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7255" y="109285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607" y="3967351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2847" y="395355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5936" y="3923194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1096" y="394059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853" y="3967351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67568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0" name="Рисунок 1" descr="9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785813" y="2143125"/>
            <a:ext cx="7643812" cy="4714875"/>
          </a:xfrm>
          <a:prstGeom prst="flowChartMagneticTap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k-KZ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Бұл кезеңде әр түрлі сұраққа жауап  бересіздер.  Мұндағы  деңгейлік  сұрақтарға жауап беру арқылы </a:t>
            </a:r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 ұяшықтағы ұпай санын жинайсыздар.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000250" y="0"/>
            <a:ext cx="5429250" cy="1928813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Ғажайып алаң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2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'Радуга'">
  <a:themeElements>
    <a:clrScheme name="Шаблон оформления 'Радуга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Радуга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Радуга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Радуга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Радуга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Радуга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Радуга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Радуга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Радуга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610</Words>
  <Application>Microsoft Office PowerPoint</Application>
  <PresentationFormat>Экран (4:3)</PresentationFormat>
  <Paragraphs>189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Тема Office</vt:lpstr>
      <vt:lpstr>Шаблон оформления 'Радуга'</vt:lpstr>
      <vt:lpstr>Трава</vt:lpstr>
      <vt:lpstr>Облака</vt:lpstr>
      <vt:lpstr>Слайд 1</vt:lpstr>
      <vt:lpstr>Слайд 2</vt:lpstr>
      <vt:lpstr>Слайд 3</vt:lpstr>
      <vt:lpstr>Слайд 4</vt:lpstr>
      <vt:lpstr> </vt:lpstr>
      <vt:lpstr> </vt:lpstr>
      <vt:lpstr>Слайд 7</vt:lpstr>
      <vt:lpstr>Слайд 8</vt:lpstr>
      <vt:lpstr>Слайд 9</vt:lpstr>
      <vt:lpstr>Слайд 10</vt:lpstr>
      <vt:lpstr>Қазақстандағы ғарыш айлағы?  </vt:lpstr>
      <vt:lpstr>Алғашқы Жердің жасанды серігі қай жылы ұшырылды? </vt:lpstr>
      <vt:lpstr>   Тоқтар ғарышқа ұшқан күн?       </vt:lpstr>
      <vt:lpstr>  1623-1662 жылдар аралығында өмір сүрген. Коптеген бақылауларға сүйене отырып, француз ғалымы сұйықтар мен газдардың қысымды барлық жаққа бірдей жеткізетінін дәлелдеген ғалым.   </vt:lpstr>
      <vt:lpstr>  1643-1727 жылдары өмір сүрген ағылшын физигі және математигі. Жарықтың көптеген қасиеттерін ашып, зерттеген. Жоғары математиканың маңызды салаларын талдап дамытқан. Ол денелер қозғалысының негізгі заңдарын және тартылыс заңын ашқан.          </vt:lpstr>
      <vt:lpstr>  Француз физигі және математигі, электр және магниттік құбылыстар арасының байланыс заңын, теориясын жасаған. Магнитизм табиғаты жөнінде гипотеза ұсынған. Физикаға «Электр тоғы» ұғымын енгізген.      </vt:lpstr>
      <vt:lpstr>  Жазда найзағай жарқылдап тұрғанда суға шомылуға немесе су жағасында жүруге болама?   </vt:lpstr>
      <vt:lpstr>  Ашық күндері ақша қарға қарағанда лас қар  неге тез ериді?    </vt:lpstr>
      <vt:lpstr> Көктайғақта жолға неге құм себеді?    </vt:lpstr>
      <vt:lpstr>Слайд 20</vt:lpstr>
      <vt:lpstr>Архимед тобына</vt:lpstr>
      <vt:lpstr>  </vt:lpstr>
      <vt:lpstr>Архимед тобына</vt:lpstr>
      <vt:lpstr> 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33</cp:revision>
  <dcterms:created xsi:type="dcterms:W3CDTF">2017-04-06T11:56:12Z</dcterms:created>
  <dcterms:modified xsi:type="dcterms:W3CDTF">2017-11-23T05:32:12Z</dcterms:modified>
</cp:coreProperties>
</file>