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6" r:id="rId3"/>
    <p:sldId id="257" r:id="rId4"/>
    <p:sldId id="259" r:id="rId5"/>
    <p:sldId id="278" r:id="rId6"/>
    <p:sldId id="258" r:id="rId7"/>
    <p:sldId id="264" r:id="rId8"/>
    <p:sldId id="284" r:id="rId9"/>
    <p:sldId id="288" r:id="rId10"/>
    <p:sldId id="286" r:id="rId11"/>
    <p:sldId id="287" r:id="rId12"/>
    <p:sldId id="289" r:id="rId13"/>
    <p:sldId id="260" r:id="rId14"/>
    <p:sldId id="267" r:id="rId15"/>
    <p:sldId id="268" r:id="rId16"/>
    <p:sldId id="269" r:id="rId17"/>
    <p:sldId id="270" r:id="rId18"/>
    <p:sldId id="273" r:id="rId19"/>
    <p:sldId id="274" r:id="rId20"/>
    <p:sldId id="271" r:id="rId21"/>
    <p:sldId id="275" r:id="rId22"/>
    <p:sldId id="290" r:id="rId23"/>
    <p:sldId id="276" r:id="rId24"/>
  </p:sldIdLst>
  <p:sldSz cx="9144000" cy="6858000" type="screen4x3"/>
  <p:notesSz cx="6735763" cy="98663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3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84331567-5EF0-40C3-8B6D-6E3090348AE5}" type="datetimeFigureOut">
              <a:rPr lang="ru-RU" smtClean="0"/>
              <a:pPr/>
              <a:t>29.11.2019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0C66E62-933D-4801-BEDB-C17F65277A4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31567-5EF0-40C3-8B6D-6E3090348AE5}" type="datetimeFigureOut">
              <a:rPr lang="ru-RU" smtClean="0"/>
              <a:pPr/>
              <a:t>29.11.2019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C66E62-933D-4801-BEDB-C17F65277A4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Documents and Settings\Администратор\Мои документы\Мои рисунки\кл_час\pensii-voennoslugashih-zakon-o-pensiyah.jpg"/>
          <p:cNvPicPr>
            <a:picLocks noChangeAspect="1" noChangeArrowheads="1"/>
          </p:cNvPicPr>
          <p:nvPr/>
        </p:nvPicPr>
        <p:blipFill>
          <a:blip r:embed="rId2"/>
          <a:srcRect/>
          <a:stretch>
            <a:fillRect/>
          </a:stretch>
        </p:blipFill>
        <p:spPr bwMode="auto">
          <a:xfrm>
            <a:off x="785786" y="928670"/>
            <a:ext cx="7580869" cy="5560032"/>
          </a:xfrm>
          <a:prstGeom prst="rect">
            <a:avLst/>
          </a:prstGeom>
          <a:noFill/>
        </p:spPr>
      </p:pic>
      <p:sp>
        <p:nvSpPr>
          <p:cNvPr id="2" name="Заголовок 1"/>
          <p:cNvSpPr>
            <a:spLocks noGrp="1"/>
          </p:cNvSpPr>
          <p:nvPr>
            <p:ph type="title"/>
          </p:nvPr>
        </p:nvSpPr>
        <p:spPr>
          <a:xfrm>
            <a:off x="428596" y="285728"/>
            <a:ext cx="8229600" cy="1143000"/>
          </a:xfrm>
        </p:spPr>
        <p:txBody>
          <a:bodyPr>
            <a:prstTxWarp prst="textDeflateBottom">
              <a:avLst>
                <a:gd name="adj" fmla="val 66790"/>
              </a:avLst>
            </a:prstTxWarp>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kk-KZ" b="1" dirty="0" smtClean="0">
                <a:ln>
                  <a:solidFill>
                    <a:srgbClr val="0099FF"/>
                  </a:solidFill>
                </a:ln>
                <a:solidFill>
                  <a:srgbClr val="0099FF"/>
                </a:solidFill>
                <a:effectLst>
                  <a:glow rad="228600">
                    <a:srgbClr val="CC3300"/>
                  </a:glow>
                </a:effectLst>
                <a:latin typeface="Palatino Linotype" pitchFamily="18" charset="0"/>
              </a:rPr>
              <a:t>Заңды кім қалай бұзды?</a:t>
            </a:r>
            <a:endParaRPr lang="ru-RU" b="1" dirty="0">
              <a:ln>
                <a:solidFill>
                  <a:srgbClr val="0099FF"/>
                </a:solidFill>
              </a:ln>
              <a:solidFill>
                <a:srgbClr val="0099FF"/>
              </a:solidFill>
              <a:effectLst>
                <a:glow rad="228600">
                  <a:srgbClr val="CC3300"/>
                </a:glow>
              </a:effectLst>
              <a:latin typeface="Palatino Linotype" pitchFamily="18" charset="0"/>
            </a:endParaRPr>
          </a:p>
        </p:txBody>
      </p:sp>
      <p:sp>
        <p:nvSpPr>
          <p:cNvPr id="4" name="Заголовок 1"/>
          <p:cNvSpPr txBox="1">
            <a:spLocks/>
          </p:cNvSpPr>
          <p:nvPr/>
        </p:nvSpPr>
        <p:spPr>
          <a:xfrm>
            <a:off x="611560" y="2250273"/>
            <a:ext cx="82296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1" i="0" u="none" strike="noStrike" kern="1200" normalizeH="0" baseline="0" noProof="0" dirty="0">
              <a:ln>
                <a:solidFill>
                  <a:srgbClr val="FF3300"/>
                </a:solidFill>
              </a:ln>
              <a:solidFill>
                <a:srgbClr val="FF3300"/>
              </a:solidFill>
              <a:effectLst>
                <a:glow rad="228600">
                  <a:srgbClr val="0099FF"/>
                </a:glow>
              </a:effectLst>
              <a:uLnTx/>
              <a:uFillTx/>
              <a:latin typeface="Palatino Linotype" pitchFamily="18" charset="0"/>
              <a:ea typeface="+mj-ea"/>
              <a:cs typeface="+mj-cs"/>
            </a:endParaRPr>
          </a:p>
        </p:txBody>
      </p:sp>
      <p:sp>
        <p:nvSpPr>
          <p:cNvPr id="5" name="Заголовок 1"/>
          <p:cNvSpPr txBox="1">
            <a:spLocks/>
          </p:cNvSpPr>
          <p:nvPr/>
        </p:nvSpPr>
        <p:spPr>
          <a:xfrm>
            <a:off x="428596" y="4214818"/>
            <a:ext cx="8229600" cy="1143000"/>
          </a:xfrm>
          <a:prstGeom prst="rect">
            <a:avLst/>
          </a:prstGeom>
        </p:spPr>
        <p:txBody>
          <a:bodyPr vert="horz" lIns="91440" tIns="45720" rIns="91440" bIns="45720" rtlCol="0" anchor="ctr">
            <a:norm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1" i="0" u="none" strike="noStrike" kern="1200" normalizeH="0" baseline="0" noProof="0" dirty="0">
              <a:ln>
                <a:solidFill>
                  <a:srgbClr val="0099FF"/>
                </a:solidFill>
              </a:ln>
              <a:solidFill>
                <a:srgbClr val="0099FF"/>
              </a:solidFill>
              <a:effectLst>
                <a:glow rad="228600">
                  <a:srgbClr val="CC3300"/>
                </a:glow>
              </a:effectLst>
              <a:uLnTx/>
              <a:uFillTx/>
              <a:latin typeface="Palatino Linotype"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nodePh="1">
                                  <p:stCondLst>
                                    <p:cond delay="0"/>
                                  </p:stCondLst>
                                  <p:endCondLst>
                                    <p:cond evt="begin" delay="0">
                                      <p:tn val="12"/>
                                    </p:cond>
                                  </p:end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nodePh="1">
                                  <p:stCondLst>
                                    <p:cond delay="0"/>
                                  </p:stCondLst>
                                  <p:endCondLst>
                                    <p:cond evt="begin" delay="0">
                                      <p:tn val="18"/>
                                    </p:cond>
                                  </p:end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l"/>
            <a:r>
              <a:rPr lang="ru-RU" sz="2400" dirty="0">
                <a:latin typeface="Times New Roman" panose="02020603050405020304" pitchFamily="18" charset="0"/>
                <a:cs typeface="Times New Roman" panose="02020603050405020304" pitchFamily="18" charset="0"/>
              </a:rPr>
              <a:t>2</a:t>
            </a:r>
            <a:r>
              <a:rPr lang="ru-RU" sz="2400" b="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Азаматтық-құқықтық</a:t>
            </a:r>
            <a:r>
              <a:rPr lang="ru-RU" sz="2400" b="1" i="1"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құқық</a:t>
            </a:r>
            <a:r>
              <a:rPr lang="ru-RU" sz="2400" dirty="0">
                <a:latin typeface="Times New Roman" panose="02020603050405020304" pitchFamily="18" charset="0"/>
                <a:cs typeface="Times New Roman" panose="02020603050405020304" pitchFamily="18" charset="0"/>
              </a:rPr>
              <a:t> </a:t>
            </a:r>
            <a:r>
              <a:rPr lang="ru-RU" sz="2400" b="1" i="1" dirty="0" err="1">
                <a:latin typeface="Times New Roman" panose="02020603050405020304" pitchFamily="18" charset="0"/>
                <a:cs typeface="Times New Roman" panose="02020603050405020304" pitchFamily="18" charset="0"/>
              </a:rPr>
              <a:t>бұзушылық-</a:t>
            </a:r>
            <a:r>
              <a:rPr lang="ru-RU" sz="2400" dirty="0" err="1">
                <a:latin typeface="Times New Roman" panose="02020603050405020304" pitchFamily="18" charset="0"/>
                <a:cs typeface="Times New Roman" panose="02020603050405020304" pitchFamily="18" charset="0"/>
              </a:rPr>
              <a:t>мүлік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саласында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соларға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қатысты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жеке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мүліктік</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емес</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қарым-қатынастарды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және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міндеттерді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орындамау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немесе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деңгейінде</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орындамау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құқықтық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мөлшерін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бұзу</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Азаматтық-құқықтық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құқық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бұзушылық</a:t>
            </a:r>
            <a:r>
              <a:rPr lang="ru-RU" sz="2400" dirty="0" err="1">
                <a:latin typeface="Times New Roman" panose="02020603050405020304" pitchFamily="18" charset="0"/>
                <a:cs typeface="Times New Roman" panose="02020603050405020304" pitchFamily="18" charset="0"/>
              </a:rPr>
              <a:t>-сапасыз</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тауарды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сату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уақытылы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қарызды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төлемеу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келісім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шартты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бұзу</a:t>
            </a:r>
            <a:r>
              <a:rPr lang="ru-RU" sz="2400" dirty="0">
                <a:latin typeface="Times New Roman" panose="02020603050405020304" pitchFamily="18" charset="0"/>
                <a:cs typeface="Times New Roman" panose="02020603050405020304" pitchFamily="18" charset="0"/>
              </a:rPr>
              <a:t>, ар мен </a:t>
            </a:r>
            <a:r>
              <a:rPr lang="ru-RU" sz="2400" dirty="0" err="1">
                <a:latin typeface="Times New Roman" panose="02020603050405020304" pitchFamily="18" charset="0"/>
                <a:cs typeface="Times New Roman" panose="02020603050405020304" pitchFamily="18" charset="0"/>
              </a:rPr>
              <a:t>абыройына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соқтығу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балағаттау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жаман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сөздер</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айту</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Құжат</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Азаматтық</a:t>
            </a:r>
            <a:r>
              <a:rPr lang="ru-RU" sz="2400" dirty="0">
                <a:latin typeface="Times New Roman" panose="02020603050405020304" pitchFamily="18" charset="0"/>
                <a:cs typeface="Times New Roman" panose="02020603050405020304" pitchFamily="18" charset="0"/>
              </a:rPr>
              <a:t> кодекс (АК).</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Жазасы</a:t>
            </a:r>
            <a:r>
              <a:rPr lang="ru-RU" sz="2400" dirty="0">
                <a:latin typeface="Times New Roman" panose="02020603050405020304" pitchFamily="18" charset="0"/>
                <a:cs typeface="Times New Roman" panose="02020603050405020304" pitchFamily="18" charset="0"/>
              </a:rPr>
              <a:t> :</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Ақы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төлеу</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Шығынның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орнын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толтыру</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r>
              <a:rPr lang="ru-RU" sz="2400" dirty="0" err="1">
                <a:latin typeface="Times New Roman" panose="02020603050405020304" pitchFamily="18" charset="0"/>
                <a:cs typeface="Times New Roman" panose="02020603050405020304" pitchFamily="18" charset="0"/>
              </a:rPr>
              <a:t>Моральдық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шығынға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өтем</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төлеу</a:t>
            </a:r>
            <a:r>
              <a:rPr lang="ru-RU" sz="2400" dirty="0">
                <a:latin typeface="Times New Roman" panose="02020603050405020304" pitchFamily="18" charset="0"/>
                <a:cs typeface="Times New Roman" panose="02020603050405020304" pitchFamily="18" charset="0"/>
              </a:rPr>
              <a:t>…</a:t>
            </a:r>
            <a:br>
              <a:rPr lang="ru-RU" sz="2400" dirty="0">
                <a:latin typeface="Times New Roman" panose="02020603050405020304" pitchFamily="18" charset="0"/>
                <a:cs typeface="Times New Roman" panose="02020603050405020304" pitchFamily="18" charset="0"/>
              </a:rPr>
            </a:br>
            <a:endParaRPr lang="ru-RU" sz="24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776261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l"/>
            <a:r>
              <a:rPr lang="ru-RU" sz="3200" dirty="0">
                <a:latin typeface="Times New Roman" panose="02020603050405020304" pitchFamily="18" charset="0"/>
                <a:cs typeface="Times New Roman" panose="02020603050405020304" pitchFamily="18" charset="0"/>
              </a:rPr>
              <a:t>3</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Әкімшілік</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құқық</a:t>
            </a:r>
            <a:r>
              <a:rPr lang="ru-RU" sz="3200" b="1" i="1" dirty="0">
                <a:latin typeface="Times New Roman" panose="02020603050405020304" pitchFamily="18" charset="0"/>
                <a:cs typeface="Times New Roman" panose="02020603050405020304" pitchFamily="18" charset="0"/>
              </a:rPr>
              <a:t> </a:t>
            </a:r>
            <a:r>
              <a:rPr lang="ru-RU" sz="3200" b="1" i="1" dirty="0" err="1">
                <a:latin typeface="Times New Roman" panose="02020603050405020304" pitchFamily="18" charset="0"/>
                <a:cs typeface="Times New Roman" panose="02020603050405020304" pitchFamily="18" charset="0"/>
              </a:rPr>
              <a:t>бұзушылық</a:t>
            </a:r>
            <a:r>
              <a:rPr lang="ru-RU" sz="3200" dirty="0" err="1">
                <a:latin typeface="Times New Roman" panose="02020603050405020304" pitchFamily="18" charset="0"/>
                <a:cs typeface="Times New Roman" panose="02020603050405020304" pitchFamily="18" charset="0"/>
              </a:rPr>
              <a:t>-жеке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және</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заңды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тұлғаның</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заңға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қайшы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іс-әрекеттері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үшін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әкімшілік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құқық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бұзушылықтар</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туралы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тағайындалған</a:t>
            </a:r>
            <a:r>
              <a:rPr lang="ru-RU" sz="3200" dirty="0">
                <a:latin typeface="Times New Roman" panose="02020603050405020304" pitchFamily="18" charset="0"/>
                <a:cs typeface="Times New Roman" panose="02020603050405020304" pitchFamily="18" charset="0"/>
              </a:rPr>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әкімшілік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жауапкершіліктер</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r>
              <a:rPr lang="ru-RU" sz="3200" b="1" dirty="0" err="1">
                <a:latin typeface="Times New Roman" panose="02020603050405020304" pitchFamily="18" charset="0"/>
                <a:cs typeface="Times New Roman" panose="02020603050405020304" pitchFamily="18" charset="0"/>
              </a:rPr>
              <a:t>Әкімшілік</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құқық</a:t>
            </a:r>
            <a:r>
              <a:rPr lang="ru-RU" sz="3200" b="1" dirty="0">
                <a:latin typeface="Times New Roman" panose="02020603050405020304" pitchFamily="18" charset="0"/>
                <a:cs typeface="Times New Roman" panose="02020603050405020304" pitchFamily="18" charset="0"/>
              </a:rPr>
              <a:t> </a:t>
            </a:r>
            <a:r>
              <a:rPr lang="ru-RU" sz="3200" b="1" dirty="0" err="1">
                <a:latin typeface="Times New Roman" panose="02020603050405020304" pitchFamily="18" charset="0"/>
                <a:cs typeface="Times New Roman" panose="02020603050405020304" pitchFamily="18" charset="0"/>
              </a:rPr>
              <a:t>бұзушылық</a:t>
            </a:r>
            <a:r>
              <a:rPr lang="ru-RU" sz="3200" dirty="0" err="1">
                <a:latin typeface="Times New Roman" panose="02020603050405020304" pitchFamily="18" charset="0"/>
                <a:cs typeface="Times New Roman" panose="02020603050405020304" pitchFamily="18" charset="0"/>
              </a:rPr>
              <a:t>-ұсақ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ұрлық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ұсақ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тәртіп</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бұзушылық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жолда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жүру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ережесін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бұзу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қоғамдық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орындарда</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психологиялық</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белсендіргіш</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заттарды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пайдалану</a:t>
            </a:r>
            <a:r>
              <a:rPr lang="ru-RU" sz="3200" dirty="0">
                <a:latin typeface="Times New Roman" panose="02020603050405020304" pitchFamily="18" charset="0"/>
                <a:cs typeface="Times New Roman" panose="02020603050405020304" pitchFamily="18" charset="0"/>
              </a:rPr>
              <a:t> …</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Әкімшілік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жаза</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Әкімшілік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ақы</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төлеу</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r>
              <a:rPr lang="ru-RU" sz="3200" dirty="0" err="1">
                <a:latin typeface="Times New Roman" panose="02020603050405020304" pitchFamily="18" charset="0"/>
                <a:cs typeface="Times New Roman" panose="02020603050405020304" pitchFamily="18" charset="0"/>
              </a:rPr>
              <a:t>Әкімшілік</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қамау</a:t>
            </a:r>
            <a:r>
              <a:rPr lang="ru-RU" sz="3200" dirty="0">
                <a:latin typeface="Times New Roman" panose="02020603050405020304" pitchFamily="18" charset="0"/>
                <a:cs typeface="Times New Roman" panose="02020603050405020304" pitchFamily="18" charset="0"/>
              </a:rPr>
              <a:t>.</a:t>
            </a:r>
            <a:br>
              <a:rPr lang="ru-RU" sz="3200" dirty="0">
                <a:latin typeface="Times New Roman" panose="02020603050405020304" pitchFamily="18" charset="0"/>
                <a:cs typeface="Times New Roman" panose="02020603050405020304" pitchFamily="18" charset="0"/>
              </a:rPr>
            </a:br>
            <a:endParaRPr lang="ru-RU" sz="32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886113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pPr algn="l"/>
            <a:r>
              <a:rPr lang="ru-RU" sz="3600" dirty="0" smtClean="0">
                <a:latin typeface="Times New Roman" panose="02020603050405020304" pitchFamily="18" charset="0"/>
                <a:cs typeface="Times New Roman" panose="02020603050405020304" pitchFamily="18" charset="0"/>
              </a:rPr>
              <a:t/>
            </a:r>
            <a:br>
              <a:rPr lang="ru-RU" sz="3600" dirty="0" smtClean="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
            </a:r>
            <a:br>
              <a:rPr lang="ru-RU" sz="3600" dirty="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4</a:t>
            </a:r>
            <a:r>
              <a:rPr lang="ru-RU" sz="3600" b="1" dirty="0">
                <a:latin typeface="Times New Roman" panose="02020603050405020304" pitchFamily="18" charset="0"/>
                <a:cs typeface="Times New Roman" panose="02020603050405020304" pitchFamily="18" charset="0"/>
              </a:rPr>
              <a:t>. </a:t>
            </a:r>
            <a:r>
              <a:rPr lang="ru-RU" sz="3600" b="1" i="1" dirty="0" err="1">
                <a:latin typeface="Times New Roman" panose="02020603050405020304" pitchFamily="18" charset="0"/>
                <a:cs typeface="Times New Roman" panose="02020603050405020304" pitchFamily="18" charset="0"/>
              </a:rPr>
              <a:t>Қылмыстық</a:t>
            </a:r>
            <a:r>
              <a:rPr lang="ru-RU" sz="3600" b="1" i="1" dirty="0">
                <a:latin typeface="Times New Roman" panose="02020603050405020304" pitchFamily="18" charset="0"/>
                <a:cs typeface="Times New Roman" panose="02020603050405020304" pitchFamily="18" charset="0"/>
              </a:rPr>
              <a:t> </a:t>
            </a:r>
            <a:r>
              <a:rPr lang="ru-RU" sz="3600" b="1" i="1" dirty="0" err="1">
                <a:latin typeface="Times New Roman" panose="02020603050405020304" pitchFamily="18" charset="0"/>
                <a:cs typeface="Times New Roman" panose="02020603050405020304" pitchFamily="18" charset="0"/>
              </a:rPr>
              <a:t>құқық</a:t>
            </a:r>
            <a:r>
              <a:rPr lang="ru-RU" sz="3600" b="1" i="1" dirty="0">
                <a:latin typeface="Times New Roman" panose="02020603050405020304" pitchFamily="18" charset="0"/>
                <a:cs typeface="Times New Roman" panose="02020603050405020304" pitchFamily="18" charset="0"/>
              </a:rPr>
              <a:t> </a:t>
            </a:r>
            <a:r>
              <a:rPr lang="ru-RU" sz="3600" b="1" i="1" dirty="0" err="1">
                <a:latin typeface="Times New Roman" panose="02020603050405020304" pitchFamily="18" charset="0"/>
                <a:cs typeface="Times New Roman" panose="02020603050405020304" pitchFamily="18" charset="0"/>
              </a:rPr>
              <a:t>бұзушылық</a:t>
            </a:r>
            <a:r>
              <a:rPr lang="ru-RU" sz="3600" dirty="0">
                <a:latin typeface="Times New Roman" panose="02020603050405020304" pitchFamily="18" charset="0"/>
                <a:cs typeface="Times New Roman" panose="02020603050405020304" pitchFamily="18" charset="0"/>
              </a:rPr>
              <a:t> – (</a:t>
            </a:r>
            <a:r>
              <a:rPr lang="ru-RU" sz="3600" dirty="0" err="1">
                <a:latin typeface="Times New Roman" panose="02020603050405020304" pitchFamily="18" charset="0"/>
                <a:cs typeface="Times New Roman" panose="02020603050405020304" pitchFamily="18" charset="0"/>
              </a:rPr>
              <a:t>қылмыс</a:t>
            </a:r>
            <a:r>
              <a:rPr lang="ru-RU" sz="3600" dirty="0">
                <a:latin typeface="Times New Roman" panose="02020603050405020304" pitchFamily="18" charset="0"/>
                <a:cs typeface="Times New Roman" panose="02020603050405020304" pitchFamily="18" charset="0"/>
              </a:rPr>
              <a:t>)-</a:t>
            </a:r>
            <a:r>
              <a:rPr lang="ru-RU" sz="3600" dirty="0" err="1">
                <a:latin typeface="Times New Roman" panose="02020603050405020304" pitchFamily="18" charset="0"/>
                <a:cs typeface="Times New Roman" panose="02020603050405020304" pitchFamily="18" charset="0"/>
              </a:rPr>
              <a:t>Қылмыстық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Кодексте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тыйым</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салынған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қоғамға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қауіпті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іспен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айналысу</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Қылмыстық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белгілер</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a:latin typeface="Times New Roman" panose="02020603050405020304" pitchFamily="18" charset="0"/>
                <a:cs typeface="Times New Roman" panose="02020603050405020304" pitchFamily="18" charset="0"/>
              </a:rPr>
              <a:t>1.Қоғамдық </a:t>
            </a:r>
            <a:r>
              <a:rPr lang="ru-RU" sz="3600" dirty="0" err="1">
                <a:latin typeface="Times New Roman" panose="02020603050405020304" pitchFamily="18" charset="0"/>
                <a:cs typeface="Times New Roman" panose="02020603050405020304" pitchFamily="18" charset="0"/>
              </a:rPr>
              <a:t>қауіп</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Шындыққа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қайшылық</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Кінәлілік</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Қылмыстық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жазалаушылық</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b="1" dirty="0" err="1">
                <a:latin typeface="Times New Roman" panose="02020603050405020304" pitchFamily="18" charset="0"/>
                <a:cs typeface="Times New Roman" panose="02020603050405020304" pitchFamily="18" charset="0"/>
              </a:rPr>
              <a:t>Қылмыс-</a:t>
            </a:r>
            <a:r>
              <a:rPr lang="ru-RU" sz="3600" dirty="0" err="1">
                <a:latin typeface="Times New Roman" panose="02020603050405020304" pitchFamily="18" charset="0"/>
                <a:cs typeface="Times New Roman" panose="02020603050405020304" pitchFamily="18" charset="0"/>
              </a:rPr>
              <a:t>Тонау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ақша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жинау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тартып</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алу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лаңкестік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іс</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ұрлық,кісі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өлтіру</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нашақорлық</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заттарды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жасау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сақтау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және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сату</a:t>
            </a:r>
            <a:r>
              <a:rPr lang="ru-RU" sz="3600" dirty="0">
                <a:latin typeface="Times New Roman" panose="02020603050405020304" pitchFamily="18" charset="0"/>
                <a:cs typeface="Times New Roman" panose="02020603050405020304" pitchFamily="18" charset="0"/>
              </a:rPr>
              <a:t>…</a:t>
            </a:r>
            <a:r>
              <a:rPr lang="ru-RU" dirty="0"/>
              <a:t/>
            </a:r>
            <a:br>
              <a:rPr lang="ru-RU" dirty="0"/>
            </a:br>
            <a:endParaRPr lang="ru-RU" dirty="0"/>
          </a:p>
        </p:txBody>
      </p:sp>
      <p:sp>
        <p:nvSpPr>
          <p:cNvPr id="3" name="Подзаголовок 2"/>
          <p:cNvSpPr>
            <a:spLocks noGrp="1"/>
          </p:cNvSpPr>
          <p:nvPr>
            <p:ph type="subTitle" idx="1"/>
          </p:nvPr>
        </p:nvSpPr>
        <p:spPr/>
        <p:txBody>
          <a:bodyPr/>
          <a:lstStyle/>
          <a:p>
            <a:endParaRPr lang="ru-RU"/>
          </a:p>
        </p:txBody>
      </p:sp>
    </p:spTree>
    <p:extLst>
      <p:ext uri="{BB962C8B-B14F-4D97-AF65-F5344CB8AC3E}">
        <p14:creationId xmlns:p14="http://schemas.microsoft.com/office/powerpoint/2010/main" val="1256007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4632983"/>
      </p:ext>
    </p:extLst>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36478" y="554638"/>
            <a:ext cx="8693240" cy="5829929"/>
          </a:xfrm>
          <a:prstGeom prst="rect">
            <a:avLst/>
          </a:prstGeom>
        </p:spPr>
        <p:txBody>
          <a:bodyPr wrap="square">
            <a:spAutoFit/>
          </a:bodyPr>
          <a:lstStyle/>
          <a:p>
            <a:pPr>
              <a:lnSpc>
                <a:spcPct val="107000"/>
              </a:lnSpc>
              <a:spcAft>
                <a:spcPts val="800"/>
              </a:spcAft>
            </a:pPr>
            <a:r>
              <a:rPr lang="kk-K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b="1" i="1" dirty="0" smtClean="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Жағдаят </a:t>
            </a:r>
            <a:r>
              <a:rPr lang="kk-KZ" sz="2400" b="1" i="1" dirty="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№1</a:t>
            </a:r>
            <a:endParaRPr lang="ru-RU" sz="2400" b="1" i="1" dirty="0" smtClean="0">
              <a:ln>
                <a:solidFill>
                  <a:srgbClr val="C00000"/>
                </a:solid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2400" dirty="0" smtClean="0">
                <a:latin typeface="Times New Roman" panose="02020603050405020304" pitchFamily="18" charset="0"/>
                <a:ea typeface="Calibri" panose="020F0502020204030204" pitchFamily="34" charset="0"/>
                <a:cs typeface="Times New Roman" panose="02020603050405020304" pitchFamily="18" charset="0"/>
              </a:rPr>
              <a:t>    </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Нұрлан </a:t>
            </a:r>
            <a:r>
              <a:rPr lang="kk-KZ" sz="24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7</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-сыныпта </a:t>
            </a:r>
            <a:r>
              <a:rPr lang="kk-KZ" sz="24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оқиды. Нұрланның білім алуға талабы жақсы. Оқыса, жақсы оқитын оқушылар қатарынан орын аларлық қабілеті бар. Бірақ </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соңғы кездері тәртібі нашарлап  бала </a:t>
            </a:r>
            <a:r>
              <a:rPr lang="kk-KZ" sz="24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дұрыс жолдан </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тайды</a:t>
            </a:r>
            <a:r>
              <a:rPr lang="kk-KZ" sz="24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Баланы сабақтан себепсіз жиі қалдырады, тіпті кейде апталап қалдыратын кездері де болды. Мектепте, сыныпта </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өтетін </a:t>
            </a:r>
            <a:r>
              <a:rPr lang="kk-KZ" sz="24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жиындарға мүлдем </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келмейді. </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Ө</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тірік түрлі сылтаулар  айтады.</a:t>
            </a:r>
            <a:endParaRPr lang="ru-RU" sz="24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Сынып </a:t>
            </a:r>
            <a:r>
              <a:rPr lang="kk-KZ" sz="24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жетекшісі осы жағдайға байланысты Нұрланның үйіне барып, ата-анамен бірнеше рет әңгіме жүргізгенімен еш нәтиже шықпайды. Ата-анасы құр уәде беріп, шығарып салады. Бір жетіден соң жағдай қайталанады. Білім алу баланың басты міндеті екенін біле тұра, соны орындамауда ата-анасы салғырттық танытты.</a:t>
            </a:r>
            <a:endParaRPr lang="ru-RU" sz="2400" dirty="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3513634"/>
      </p:ext>
    </p:extLst>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82958" y="859005"/>
            <a:ext cx="8364828" cy="5347746"/>
          </a:xfrm>
          <a:prstGeom prst="rect">
            <a:avLst/>
          </a:prstGeom>
        </p:spPr>
        <p:txBody>
          <a:bodyPr wrap="square">
            <a:spAutoFit/>
          </a:bodyPr>
          <a:lstStyle/>
          <a:p>
            <a:pPr>
              <a:lnSpc>
                <a:spcPct val="107000"/>
              </a:lnSpc>
              <a:spcAft>
                <a:spcPts val="800"/>
              </a:spcAft>
            </a:pPr>
            <a:r>
              <a:rPr lang="kk-KZ" sz="3200" b="1" i="1" dirty="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Сұрақтары:</a:t>
            </a:r>
            <a:endParaRPr lang="ru-RU" sz="3200" b="1" i="1" dirty="0" smtClean="0">
              <a:ln>
                <a:solidFill>
                  <a:srgbClr val="C00000"/>
                </a:solid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32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Нұрланның ата-анасының қылығын қалай бағалайсыздар?</a:t>
            </a:r>
            <a:endParaRPr lang="ru-RU" sz="32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32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Класс </a:t>
            </a:r>
            <a:r>
              <a:rPr lang="kk-KZ" sz="32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жетекшісінің орнында не істер едіңіз?</a:t>
            </a:r>
            <a:endParaRPr lang="ru-RU" sz="32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32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Баланың ата – ана алдындағы міндеті  қандай?</a:t>
            </a:r>
          </a:p>
          <a:p>
            <a:pPr>
              <a:lnSpc>
                <a:spcPct val="107000"/>
              </a:lnSpc>
              <a:spcAft>
                <a:spcPts val="800"/>
              </a:spcAft>
            </a:pPr>
            <a:r>
              <a:rPr lang="kk-KZ" sz="32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Баланың </a:t>
            </a:r>
            <a:r>
              <a:rPr lang="kk-KZ" sz="32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мұғалімнің алдындағы </a:t>
            </a:r>
            <a:r>
              <a:rPr lang="kk-KZ" sz="32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міндеті  қандай</a:t>
            </a:r>
            <a:r>
              <a:rPr lang="kk-KZ" sz="32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ru-RU" sz="32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32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Осы жағдайға байланысты қандай шара қолдану керек деп ойлайсыз?</a:t>
            </a:r>
            <a:endParaRPr lang="ru-RU" sz="3200" dirty="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7938201"/>
      </p:ext>
    </p:extLst>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22161" y="552337"/>
            <a:ext cx="8664262" cy="5305555"/>
          </a:xfrm>
          <a:prstGeom prst="rect">
            <a:avLst/>
          </a:prstGeom>
        </p:spPr>
        <p:txBody>
          <a:bodyPr wrap="square">
            <a:spAutoFit/>
          </a:bodyPr>
          <a:lstStyle/>
          <a:p>
            <a:pPr>
              <a:lnSpc>
                <a:spcPct val="107000"/>
              </a:lnSpc>
              <a:spcAft>
                <a:spcPts val="800"/>
              </a:spcAft>
            </a:pPr>
            <a:r>
              <a:rPr lang="kk-KZ" sz="2400" dirty="0" smtClean="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lang="kk-KZ" sz="2400" b="1" i="1" dirty="0" smtClean="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Жағдаят </a:t>
            </a:r>
            <a:r>
              <a:rPr lang="kk-KZ" sz="2400" b="1" i="1" dirty="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№2</a:t>
            </a:r>
            <a:endParaRPr lang="ru-RU" sz="2400" b="1" i="1" dirty="0" smtClean="0">
              <a:ln>
                <a:solidFill>
                  <a:srgbClr val="C00000"/>
                </a:solid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Компьютер </a:t>
            </a:r>
            <a:r>
              <a:rPr lang="kk-KZ" sz="24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ойнауға ақша таба алмай отырған Ерлан мен Марат біраз ақылдасты. Ерланның есіне асханадағы ақша майдалатқан Қайрат есіне түсті. Сол Қайратты қорқытып, ақшасын тартып </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алу </a:t>
            </a:r>
            <a:r>
              <a:rPr lang="kk-KZ" sz="24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керектігін Маратқа айтты. Сол мезетте келе жатқан Қайратты Марат алдап шақырды. Ойында </a:t>
            </a:r>
            <a:r>
              <a:rPr lang="kk-KZ" sz="24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ештеңе </a:t>
            </a:r>
            <a:r>
              <a:rPr lang="kk-KZ" sz="24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жоқ Қайратты Ерлан артынан келіп бас салып, ақша тауып беруін талап етті. Алғашқыда ойын екен деп ойлаған ол, ақшасының жоқ екенін айтса да, соңынан бұл істің қалжың емес екенін ұғып, қалтасындағы бар ақшасын бере  салды. Аман-есен құтылғанына қуанған ол анасына айтатындығын ескертті. Ерлан мен Марат егер бұл істі біреуге айтса, онда жақсылық болмайтынын Қайратқа жақсылап ұғындырды.</a:t>
            </a:r>
            <a:endParaRPr lang="ru-RU" sz="2400" dirty="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2444542"/>
      </p:ext>
    </p:extLst>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3074" y="968550"/>
            <a:ext cx="8133008" cy="4191276"/>
          </a:xfrm>
          <a:prstGeom prst="rect">
            <a:avLst/>
          </a:prstGeom>
        </p:spPr>
        <p:txBody>
          <a:bodyPr wrap="square">
            <a:spAutoFit/>
          </a:bodyPr>
          <a:lstStyle/>
          <a:p>
            <a:pPr>
              <a:lnSpc>
                <a:spcPct val="107000"/>
              </a:lnSpc>
              <a:spcAft>
                <a:spcPts val="800"/>
              </a:spcAft>
            </a:pPr>
            <a:r>
              <a:rPr lang="kk-KZ" sz="3200" b="1" i="1" dirty="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Сұрақтары:</a:t>
            </a:r>
            <a:endParaRPr lang="ru-RU" sz="3200" b="1" i="1" dirty="0" smtClean="0">
              <a:ln>
                <a:solidFill>
                  <a:srgbClr val="C00000"/>
                </a:solid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32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Ерлан мен Марат қандай қылмыс жасады?</a:t>
            </a:r>
            <a:endParaRPr lang="ru-RU" sz="32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32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Ерлан мен Мараттың қылмыс жасауына не себеп болды?</a:t>
            </a:r>
            <a:endParaRPr lang="ru-RU" sz="32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32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Осы көріністе баланың қандай құқығы шектелді?</a:t>
            </a:r>
            <a:endParaRPr lang="ru-RU" sz="32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sz="32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Сіз дос ретінде </a:t>
            </a:r>
            <a:r>
              <a:rPr lang="kk-KZ" sz="3200"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қандай пікірлер ұсынасыз?</a:t>
            </a:r>
            <a:endParaRPr lang="ru-RU" sz="3200" dirty="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8153277"/>
      </p:ext>
    </p:extLst>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5720" y="214290"/>
            <a:ext cx="8643998" cy="6057427"/>
          </a:xfrm>
          <a:prstGeom prst="rect">
            <a:avLst/>
          </a:prstGeom>
        </p:spPr>
        <p:txBody>
          <a:bodyPr wrap="square">
            <a:spAutoFit/>
          </a:bodyPr>
          <a:lstStyle/>
          <a:p>
            <a:pPr>
              <a:lnSpc>
                <a:spcPct val="107000"/>
              </a:lnSpc>
              <a:spcAft>
                <a:spcPts val="800"/>
              </a:spcAft>
            </a:pPr>
            <a:r>
              <a:rPr lang="kk-KZ" sz="2800" b="1" i="1" dirty="0" smtClean="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Ойлан тап.  (тренинг)</a:t>
            </a:r>
            <a:endParaRPr lang="ru-RU" sz="2800" b="1" i="1" dirty="0" smtClean="0">
              <a:ln>
                <a:solidFill>
                  <a:srgbClr val="C00000"/>
                </a:solid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kk-KZ" sz="2600" dirty="0" smtClean="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kk-KZ" sz="26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Құқық ----------------------------А – Еліміздің негізгі заңы.</a:t>
            </a:r>
            <a:endParaRPr lang="ru-RU" sz="26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kk-KZ" sz="26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2. Конституция --------------------Б – Мемлекет басшысы</a:t>
            </a:r>
            <a:endParaRPr lang="ru-RU" sz="26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kk-KZ" sz="26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3. Мемлекет ---------------В – Негізгі саяси қоғамдық ұйым</a:t>
            </a:r>
            <a:endParaRPr lang="ru-RU" sz="26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kk-KZ" sz="26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4. Азамат ---------------------------------------Г – Тәуелсіздік</a:t>
            </a:r>
            <a:endParaRPr lang="ru-RU" sz="26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kk-KZ" sz="26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5. Құқық бұзушылық ----------------------Д – Заңдар жүйесі</a:t>
            </a:r>
            <a:endParaRPr lang="ru-RU" sz="26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kk-KZ" sz="26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6. Президент -------------------------Е – Заң шығарушы орган</a:t>
            </a:r>
            <a:endParaRPr lang="ru-RU" sz="26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kk-KZ" sz="26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7. Парламент ------------------------------Ж – Заң жүйесін бұзу</a:t>
            </a:r>
            <a:endParaRPr lang="ru-RU" sz="2600" dirty="0" smtClean="0">
              <a:ln>
                <a:solidFill>
                  <a:srgbClr val="002060"/>
                </a:solidFill>
              </a:ln>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kk-KZ" sz="2600"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8. Егемендік ------------------------З – Құқығы бар ел тұрғыны</a:t>
            </a:r>
            <a:endParaRPr lang="ru-RU" sz="2600" dirty="0">
              <a:ln>
                <a:solidFill>
                  <a:srgbClr val="002060"/>
                </a:solid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16514115"/>
      </p:ext>
    </p:extLst>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63639" y="982799"/>
            <a:ext cx="7650050" cy="2553007"/>
          </a:xfrm>
          <a:prstGeom prst="rect">
            <a:avLst/>
          </a:prstGeom>
        </p:spPr>
        <p:txBody>
          <a:bodyPr wrap="square">
            <a:spAutoFit/>
          </a:bodyPr>
          <a:lstStyle/>
          <a:p>
            <a:pPr algn="ctr">
              <a:lnSpc>
                <a:spcPct val="107000"/>
              </a:lnSpc>
              <a:spcAft>
                <a:spcPts val="800"/>
              </a:spcAft>
            </a:pPr>
            <a:r>
              <a:rPr lang="ru-RU" sz="3200" b="1" i="1" dirty="0" err="1">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Дұрыс жауабы</a:t>
            </a:r>
            <a:r>
              <a:rPr lang="ru-RU" sz="3200" b="1" i="1" dirty="0" smtClean="0">
                <a:ln>
                  <a:solidFill>
                    <a:srgbClr val="C00000"/>
                  </a:solidFill>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a:t>
            </a:r>
          </a:p>
          <a:p>
            <a:pPr algn="ctr">
              <a:lnSpc>
                <a:spcPct val="107000"/>
              </a:lnSpc>
              <a:spcAft>
                <a:spcPts val="800"/>
              </a:spcAft>
            </a:pPr>
            <a:endParaRPr lang="ru-RU" sz="3200" b="1" i="1" dirty="0" smtClean="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sz="3200" b="1" i="1"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1-Д, </a:t>
            </a:r>
            <a:r>
              <a:rPr lang="ru-RU" sz="3200" b="1" i="1"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2-А</a:t>
            </a:r>
            <a:r>
              <a:rPr lang="ru-RU" sz="3200" b="1" i="1"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ru-RU" sz="3200" b="1" i="1" dirty="0" smtClean="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3-В</a:t>
            </a:r>
            <a:r>
              <a:rPr lang="ru-RU" sz="3200" b="1" i="1" dirty="0">
                <a:ln>
                  <a:solidFill>
                    <a:srgbClr val="002060"/>
                  </a:solidFill>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4-З, 5-Ж, 6-Б, 7-Е, 8-Г</a:t>
            </a:r>
            <a:endParaRPr lang="ru-RU" sz="3200" b="1" i="1" dirty="0" smtClean="0">
              <a:ln>
                <a:solidFill>
                  <a:srgbClr val="002060"/>
                </a:solid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 </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4541239"/>
      </p:ext>
    </p:extLst>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428604"/>
            <a:ext cx="7772400" cy="2227269"/>
          </a:xfrm>
        </p:spPr>
        <p:txBody>
          <a:bodyPr>
            <a:noAutofit/>
          </a:bodyPr>
          <a:lstStyle/>
          <a:p>
            <a:r>
              <a:rPr lang="kk-KZ" sz="5400" b="1" dirty="0" smtClean="0">
                <a:ln w="10541" cmpd="sng">
                  <a:solidFill>
                    <a:srgbClr val="C00000"/>
                  </a:solidFill>
                  <a:prstDash val="solid"/>
                </a:ln>
                <a:solidFill>
                  <a:srgbClr val="C00000"/>
                </a:solidFill>
                <a:latin typeface="Times New Roman" pitchFamily="18" charset="0"/>
                <a:cs typeface="Times New Roman" pitchFamily="18" charset="0"/>
              </a:rPr>
              <a:t>Құқық </a:t>
            </a:r>
            <a:r>
              <a:rPr lang="kk-KZ" sz="5400" b="1" dirty="0">
                <a:ln w="10541" cmpd="sng">
                  <a:solidFill>
                    <a:srgbClr val="C00000"/>
                  </a:solidFill>
                  <a:prstDash val="solid"/>
                </a:ln>
                <a:solidFill>
                  <a:srgbClr val="C00000"/>
                </a:solidFill>
                <a:latin typeface="Times New Roman" pitchFamily="18" charset="0"/>
                <a:cs typeface="Times New Roman" pitchFamily="18" charset="0"/>
              </a:rPr>
              <a:t>бұзушылықтың алдын </a:t>
            </a:r>
            <a:r>
              <a:rPr lang="kk-KZ" sz="5400" b="1" dirty="0" smtClean="0">
                <a:ln w="10541" cmpd="sng">
                  <a:solidFill>
                    <a:srgbClr val="C00000"/>
                  </a:solidFill>
                  <a:prstDash val="solid"/>
                </a:ln>
                <a:solidFill>
                  <a:srgbClr val="C00000"/>
                </a:solidFill>
                <a:latin typeface="Times New Roman" pitchFamily="18" charset="0"/>
                <a:cs typeface="Times New Roman" pitchFamily="18" charset="0"/>
              </a:rPr>
              <a:t>алу</a:t>
            </a:r>
            <a:endParaRPr lang="ru-RU" sz="5400" b="1" dirty="0">
              <a:ln w="10541" cmpd="sng">
                <a:solidFill>
                  <a:srgbClr val="C00000"/>
                </a:solidFill>
                <a:prstDash val="solid"/>
              </a:ln>
              <a:solidFill>
                <a:srgbClr val="C00000"/>
              </a:solidFill>
              <a:latin typeface="Times New Roman" pitchFamily="18" charset="0"/>
              <a:cs typeface="Times New Roman" pitchFamily="18" charset="0"/>
            </a:endParaRPr>
          </a:p>
        </p:txBody>
      </p:sp>
      <p:pic>
        <p:nvPicPr>
          <p:cNvPr id="15362" name="Picture 2" descr="http://rus-buh.ru/images/stories/516541.jpg"/>
          <p:cNvPicPr>
            <a:picLocks noChangeAspect="1" noChangeArrowheads="1"/>
          </p:cNvPicPr>
          <p:nvPr/>
        </p:nvPicPr>
        <p:blipFill>
          <a:blip r:embed="rId2"/>
          <a:srcRect/>
          <a:stretch>
            <a:fillRect/>
          </a:stretch>
        </p:blipFill>
        <p:spPr bwMode="auto">
          <a:xfrm>
            <a:off x="1571604" y="2500306"/>
            <a:ext cx="6286500" cy="38100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57158" y="857232"/>
            <a:ext cx="8429684" cy="5760680"/>
          </a:xfrm>
          <a:prstGeom prst="rect">
            <a:avLst/>
          </a:prstGeom>
        </p:spPr>
        <p:txBody>
          <a:bodyPr wrap="square">
            <a:spAutoFit/>
          </a:bodyPr>
          <a:lstStyle/>
          <a:p>
            <a:pPr algn="just">
              <a:lnSpc>
                <a:spcPct val="107000"/>
              </a:lnSpc>
              <a:spcAft>
                <a:spcPts val="800"/>
              </a:spcAft>
            </a:pPr>
            <a:r>
              <a:rPr lang="kk-KZ" sz="3200" b="1" dirty="0" smtClean="0">
                <a:ln w="10541" cmpd="sng">
                  <a:solidFill>
                    <a:srgbClr val="002060"/>
                  </a:solidFill>
                  <a:prstDash val="solid"/>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    Құқықтық </a:t>
            </a:r>
            <a:r>
              <a:rPr lang="kk-KZ" sz="3200" b="1" dirty="0">
                <a:ln w="10541" cmpd="sng">
                  <a:solidFill>
                    <a:srgbClr val="002060"/>
                  </a:solidFill>
                  <a:prstDash val="solid"/>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тәрбие мен құқықтық жігерлі сана алдымен отбасынан басталады. Бүгінгі қоғамды дамыту үшін әрқайсысымыз құқықтық заңға құрметпен қарап, өз бойымызда құқықтық сана мен жігерді шыңдауымыз керектігін өмір көрсетіп отыр. Аталған қылмыс түрлерін болдырмау, оның алдын алу үшін құқықтық насихатты күшейтіп, құқықтық тәрбиені одан әрі жетілдіру қажет.</a:t>
            </a:r>
            <a:endParaRPr lang="ru-RU" sz="3200" b="1" dirty="0" smtClean="0">
              <a:ln w="10541" cmpd="sng">
                <a:solidFill>
                  <a:srgbClr val="002060"/>
                </a:solidFill>
                <a:prstDash val="solid"/>
              </a:ln>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kk-KZ" b="1" dirty="0">
                <a:ln w="10541" cmpd="sng">
                  <a:solidFill>
                    <a:srgbClr val="002060"/>
                  </a:solidFill>
                  <a:prstDash val="solid"/>
                </a:ln>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endParaRPr lang="ru-RU" sz="1100" b="1" dirty="0">
              <a:ln w="10541" cmpd="sng">
                <a:solidFill>
                  <a:srgbClr val="002060"/>
                </a:solidFill>
                <a:prstDash val="solid"/>
              </a:ln>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5766700"/>
      </p:ext>
    </p:extLst>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thumbs.dreamstime.com/z/3d-man-illustrator-stop-sign-halt-gesture-24599940.jpg"/>
          <p:cNvPicPr>
            <a:picLocks noChangeAspect="1" noChangeArrowheads="1"/>
          </p:cNvPicPr>
          <p:nvPr/>
        </p:nvPicPr>
        <p:blipFill>
          <a:blip r:embed="rId2" cstate="print"/>
          <a:srcRect r="10168"/>
          <a:stretch>
            <a:fillRect/>
          </a:stretch>
        </p:blipFill>
        <p:spPr bwMode="auto">
          <a:xfrm>
            <a:off x="500034" y="2071678"/>
            <a:ext cx="4357718" cy="4643470"/>
          </a:xfrm>
          <a:prstGeom prst="rect">
            <a:avLst/>
          </a:prstGeom>
          <a:noFill/>
        </p:spPr>
      </p:pic>
      <p:sp>
        <p:nvSpPr>
          <p:cNvPr id="2" name="Заголовок 1"/>
          <p:cNvSpPr>
            <a:spLocks noGrp="1"/>
          </p:cNvSpPr>
          <p:nvPr>
            <p:ph type="title"/>
          </p:nvPr>
        </p:nvSpPr>
        <p:spPr>
          <a:xfrm>
            <a:off x="0" y="428604"/>
            <a:ext cx="9144000" cy="1357322"/>
          </a:xfrm>
        </p:spPr>
        <p:txBody>
          <a:bodyPr>
            <a:normAutofit/>
          </a:bodyPr>
          <a:lstStyle/>
          <a:p>
            <a:r>
              <a:rPr lang="kk-KZ" sz="4200" b="1" dirty="0" smtClean="0">
                <a:ln w="10541" cmpd="sng">
                  <a:solidFill>
                    <a:srgbClr val="C00000"/>
                  </a:solidFill>
                  <a:prstDash val="solid"/>
                </a:ln>
                <a:solidFill>
                  <a:srgbClr val="C00000"/>
                </a:solidFill>
                <a:latin typeface="Palatino Linotype" pitchFamily="18" charset="0"/>
              </a:rPr>
              <a:t>Құқық бұзушылыққа жол жоқ!!!</a:t>
            </a:r>
            <a:endParaRPr lang="ru-RU" sz="4200" b="1" dirty="0">
              <a:ln w="10541" cmpd="sng">
                <a:solidFill>
                  <a:srgbClr val="C00000"/>
                </a:solidFill>
                <a:prstDash val="solid"/>
              </a:ln>
              <a:solidFill>
                <a:srgbClr val="C00000"/>
              </a:solidFill>
              <a:latin typeface="Palatino Linotype" pitchFamily="18" charset="0"/>
            </a:endParaRPr>
          </a:p>
        </p:txBody>
      </p:sp>
      <p:sp>
        <p:nvSpPr>
          <p:cNvPr id="3" name="Содержимое 2"/>
          <p:cNvSpPr>
            <a:spLocks noGrp="1"/>
          </p:cNvSpPr>
          <p:nvPr>
            <p:ph idx="1"/>
          </p:nvPr>
        </p:nvSpPr>
        <p:spPr>
          <a:xfrm>
            <a:off x="4071934" y="3000372"/>
            <a:ext cx="4857784" cy="2500330"/>
          </a:xfrm>
        </p:spPr>
        <p:txBody>
          <a:bodyPr>
            <a:noAutofit/>
          </a:bodyPr>
          <a:lstStyle/>
          <a:p>
            <a:pPr algn="r">
              <a:buNone/>
            </a:pPr>
            <a:r>
              <a:rPr lang="kk-KZ" sz="4000" b="1" dirty="0" smtClean="0">
                <a:ln w="10541" cmpd="sng">
                  <a:solidFill>
                    <a:srgbClr val="002060"/>
                  </a:solidFill>
                  <a:prstDash val="solid"/>
                </a:ln>
                <a:solidFill>
                  <a:srgbClr val="002060"/>
                </a:solidFill>
              </a:rPr>
              <a:t>Өйткені, біз бақытты бейбіт елде өмір сүреміз!</a:t>
            </a:r>
          </a:p>
        </p:txBody>
      </p:sp>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dirty="0">
              <a:latin typeface="Times New Roman" panose="02020603050405020304" pitchFamily="18" charset="0"/>
              <a:cs typeface="Times New Roman" panose="02020603050405020304" pitchFamily="18" charset="0"/>
            </a:endParaRPr>
          </a:p>
        </p:txBody>
      </p:sp>
      <p:pic>
        <p:nvPicPr>
          <p:cNvPr id="2050" name="Picture 2" descr="https://fsd.kopilkaurokov.ru/uploads/user_file_569f3426515b5/img_user_file_569f3426515b5_1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4" y="0"/>
            <a:ext cx="9036495" cy="7101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151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457200" y="274638"/>
            <a:ext cx="8229600" cy="3154362"/>
          </a:xfrm>
          <a:prstGeom prst="rect">
            <a:avLst/>
          </a:prstGeo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lgn="ctr" eaLnBrk="0" fontAlgn="auto" hangingPunct="0">
              <a:spcAft>
                <a:spcPts val="0"/>
              </a:spcAft>
              <a:defRPr/>
            </a:pPr>
            <a:endParaRPr lang="kk-KZ" sz="6000" b="1" dirty="0">
              <a:ln w="11430">
                <a:solidFill>
                  <a:srgbClr val="F7FD03"/>
                </a:solidFill>
              </a:ln>
              <a:solidFill>
                <a:srgbClr val="F7FD03"/>
              </a:solidFill>
              <a:effectLst>
                <a:glow rad="101600">
                  <a:srgbClr val="002060"/>
                </a:glow>
                <a:outerShdw blurRad="80000" dist="40000" dir="5040000" algn="tl">
                  <a:srgbClr val="000000">
                    <a:alpha val="30000"/>
                  </a:srgbClr>
                </a:outerShdw>
              </a:effectLst>
              <a:latin typeface="Palatino Linotype" pitchFamily="18" charset="0"/>
              <a:ea typeface="+mj-ea"/>
              <a:cs typeface="+mj-cs"/>
            </a:endParaRPr>
          </a:p>
          <a:p>
            <a:pPr algn="ctr" eaLnBrk="0" fontAlgn="auto" hangingPunct="0">
              <a:spcAft>
                <a:spcPts val="0"/>
              </a:spcAft>
              <a:defRPr/>
            </a:pPr>
            <a:r>
              <a:rPr lang="kk-KZ" sz="6000" b="1" dirty="0">
                <a:ln w="11430">
                  <a:solidFill>
                    <a:srgbClr val="F7FD03"/>
                  </a:solidFill>
                </a:ln>
                <a:solidFill>
                  <a:srgbClr val="F7FD03"/>
                </a:solidFill>
                <a:effectLst>
                  <a:glow rad="101600">
                    <a:srgbClr val="002060"/>
                  </a:glow>
                  <a:outerShdw blurRad="80000" dist="40000" dir="5040000" algn="tl">
                    <a:srgbClr val="000000">
                      <a:alpha val="30000"/>
                    </a:srgbClr>
                  </a:outerShdw>
                </a:effectLst>
                <a:latin typeface="Palatino Linotype" pitchFamily="18" charset="0"/>
                <a:ea typeface="+mj-ea"/>
                <a:cs typeface="+mj-cs"/>
              </a:rPr>
              <a:t>Назарларыңызға </a:t>
            </a:r>
            <a:r>
              <a:rPr lang="kk-KZ" sz="6000" b="1" dirty="0" smtClean="0">
                <a:ln w="11430">
                  <a:solidFill>
                    <a:srgbClr val="F7FD03"/>
                  </a:solidFill>
                </a:ln>
                <a:solidFill>
                  <a:srgbClr val="F7FD03"/>
                </a:solidFill>
                <a:effectLst>
                  <a:glow rad="101600">
                    <a:srgbClr val="002060"/>
                  </a:glow>
                  <a:outerShdw blurRad="80000" dist="40000" dir="5040000" algn="tl">
                    <a:srgbClr val="000000">
                      <a:alpha val="30000"/>
                    </a:srgbClr>
                  </a:outerShdw>
                </a:effectLst>
                <a:latin typeface="Palatino Linotype" pitchFamily="18" charset="0"/>
                <a:ea typeface="+mj-ea"/>
                <a:cs typeface="+mj-cs"/>
              </a:rPr>
              <a:t>рахмет</a:t>
            </a:r>
            <a:endParaRPr lang="ru-RU" sz="6000" b="1" dirty="0">
              <a:ln w="11430">
                <a:solidFill>
                  <a:srgbClr val="F7FD03"/>
                </a:solidFill>
              </a:ln>
              <a:solidFill>
                <a:srgbClr val="F7FD03"/>
              </a:solidFill>
              <a:effectLst>
                <a:glow rad="101600">
                  <a:srgbClr val="002060"/>
                </a:glow>
                <a:outerShdw blurRad="80000" dist="40000" dir="5040000" algn="tl">
                  <a:srgbClr val="000000">
                    <a:alpha val="30000"/>
                  </a:srgbClr>
                </a:outerShdw>
              </a:effectLst>
              <a:latin typeface="Palatino Linotype" pitchFamily="18" charset="0"/>
              <a:ea typeface="+mj-ea"/>
              <a:cs typeface="+mj-cs"/>
            </a:endParaRPr>
          </a:p>
        </p:txBody>
      </p:sp>
      <p:pic>
        <p:nvPicPr>
          <p:cNvPr id="8195" name="Picture 5" descr="C:\Documents and Settings\Admin\Мои документы\Арайлым\web\40587-razdeliteli-lineechki_files\1252935932_1520086jp0bkx29vy.gif"/>
          <p:cNvPicPr>
            <a:picLocks noChangeAspect="1" noChangeArrowheads="1"/>
          </p:cNvPicPr>
          <p:nvPr/>
        </p:nvPicPr>
        <p:blipFill>
          <a:blip r:embed="rId2"/>
          <a:srcRect/>
          <a:stretch>
            <a:fillRect/>
          </a:stretch>
        </p:blipFill>
        <p:spPr bwMode="auto">
          <a:xfrm>
            <a:off x="1785938" y="4572008"/>
            <a:ext cx="5286375" cy="857242"/>
          </a:xfrm>
          <a:prstGeom prst="rect">
            <a:avLst/>
          </a:prstGeom>
          <a:noFill/>
          <a:ln w="9525">
            <a:noFill/>
            <a:miter lim="800000"/>
            <a:headEnd/>
            <a:tailEnd/>
          </a:ln>
        </p:spPr>
      </p:pic>
      <p:sp>
        <p:nvSpPr>
          <p:cNvPr id="5" name="Содержимое 2"/>
          <p:cNvSpPr txBox="1">
            <a:spLocks/>
          </p:cNvSpPr>
          <p:nvPr/>
        </p:nvSpPr>
        <p:spPr>
          <a:xfrm>
            <a:off x="428625" y="4572000"/>
            <a:ext cx="8358188" cy="1357313"/>
          </a:xfrm>
          <a:prstGeom prst="rect">
            <a:avLst/>
          </a:prstGeo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fontAlgn="auto" hangingPunct="0">
              <a:spcBef>
                <a:spcPts val="600"/>
              </a:spcBef>
              <a:spcAft>
                <a:spcPts val="0"/>
              </a:spcAft>
              <a:buClr>
                <a:schemeClr val="accent1"/>
              </a:buClr>
              <a:buSzPct val="76000"/>
              <a:buFont typeface="Arial" pitchFamily="34" charset="0"/>
              <a:buNone/>
              <a:defRPr/>
            </a:pPr>
            <a:endParaRPr lang="ru-RU" sz="5900" b="1" dirty="0">
              <a:ln w="11430">
                <a:solidFill>
                  <a:srgbClr val="F7FD03"/>
                </a:solidFill>
              </a:ln>
              <a:solidFill>
                <a:srgbClr val="FFFF00"/>
              </a:solidFill>
              <a:effectLst>
                <a:glow rad="101600">
                  <a:srgbClr val="002060"/>
                </a:glow>
                <a:outerShdw blurRad="80000" dist="40000" dir="5040000" algn="tl">
                  <a:srgbClr val="000000">
                    <a:alpha val="30000"/>
                  </a:srgbClr>
                </a:outerShdw>
              </a:effectLst>
              <a:latin typeface="Palatino Linotype"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85794"/>
            <a:ext cx="8401080" cy="5340369"/>
          </a:xfrm>
        </p:spPr>
        <p:txBody>
          <a:bodyPr>
            <a:normAutofit fontScale="85000" lnSpcReduction="20000"/>
          </a:bodyPr>
          <a:lstStyle/>
          <a:p>
            <a:pPr algn="just">
              <a:buNone/>
            </a:pPr>
            <a:r>
              <a:rPr lang="kk-KZ" b="1" dirty="0">
                <a:ln>
                  <a:solidFill>
                    <a:srgbClr val="C00000"/>
                  </a:solidFill>
                </a:ln>
                <a:solidFill>
                  <a:srgbClr val="C00000"/>
                </a:solidFill>
                <a:latin typeface="Times New Roman" pitchFamily="18" charset="0"/>
                <a:cs typeface="Times New Roman" pitchFamily="18" charset="0"/>
              </a:rPr>
              <a:t>Мақсаты:</a:t>
            </a:r>
            <a:r>
              <a:rPr lang="kk-KZ" b="1" dirty="0">
                <a:latin typeface="Times New Roman" pitchFamily="18" charset="0"/>
                <a:cs typeface="Times New Roman" pitchFamily="18" charset="0"/>
              </a:rPr>
              <a:t> </a:t>
            </a:r>
            <a:r>
              <a:rPr lang="kk-KZ" dirty="0">
                <a:ln>
                  <a:solidFill>
                    <a:schemeClr val="tx2">
                      <a:lumMod val="75000"/>
                    </a:schemeClr>
                  </a:solidFill>
                </a:ln>
                <a:solidFill>
                  <a:schemeClr val="tx2">
                    <a:lumMod val="75000"/>
                  </a:schemeClr>
                </a:solidFill>
                <a:latin typeface="Times New Roman" pitchFamily="18" charset="0"/>
                <a:cs typeface="Times New Roman" pitchFamily="18" charset="0"/>
              </a:rPr>
              <a:t>Жан-жақты қалыптасып дамыған, қоғамдық белсенділігі артқан, әлеуметтік-толық қамтылған </a:t>
            </a:r>
            <a:r>
              <a:rPr lang="kk-KZ" dirty="0" smtClean="0">
                <a:ln>
                  <a:solidFill>
                    <a:schemeClr val="tx2">
                      <a:lumMod val="75000"/>
                    </a:schemeClr>
                  </a:solidFill>
                </a:ln>
                <a:solidFill>
                  <a:schemeClr val="tx2">
                    <a:lumMod val="75000"/>
                  </a:schemeClr>
                </a:solidFill>
                <a:latin typeface="Times New Roman" pitchFamily="18" charset="0"/>
                <a:cs typeface="Times New Roman" pitchFamily="18" charset="0"/>
              </a:rPr>
              <a:t>адамгершілігі мол </a:t>
            </a:r>
            <a:r>
              <a:rPr lang="kk-KZ" dirty="0">
                <a:ln>
                  <a:solidFill>
                    <a:schemeClr val="tx2">
                      <a:lumMod val="75000"/>
                    </a:schemeClr>
                  </a:solidFill>
                </a:ln>
                <a:solidFill>
                  <a:schemeClr val="tx2">
                    <a:lumMod val="75000"/>
                  </a:schemeClr>
                </a:solidFill>
                <a:latin typeface="Times New Roman" pitchFamily="18" charset="0"/>
                <a:cs typeface="Times New Roman" pitchFamily="18" charset="0"/>
              </a:rPr>
              <a:t>тұлғаның қалыптасуы</a:t>
            </a:r>
            <a:endParaRPr lang="ru-RU" dirty="0">
              <a:ln>
                <a:solidFill>
                  <a:schemeClr val="tx2">
                    <a:lumMod val="75000"/>
                  </a:schemeClr>
                </a:solidFill>
              </a:ln>
              <a:solidFill>
                <a:schemeClr val="tx2">
                  <a:lumMod val="75000"/>
                </a:schemeClr>
              </a:solidFill>
              <a:latin typeface="Times New Roman" pitchFamily="18" charset="0"/>
              <a:cs typeface="Times New Roman" pitchFamily="18" charset="0"/>
            </a:endParaRPr>
          </a:p>
          <a:p>
            <a:pPr algn="just">
              <a:buNone/>
            </a:pPr>
            <a:endParaRPr lang="kk-KZ" b="1" dirty="0" smtClean="0">
              <a:ln>
                <a:solidFill>
                  <a:srgbClr val="C00000"/>
                </a:solidFill>
              </a:ln>
              <a:solidFill>
                <a:srgbClr val="C00000"/>
              </a:solidFill>
              <a:latin typeface="Times New Roman" pitchFamily="18" charset="0"/>
              <a:cs typeface="Times New Roman" pitchFamily="18" charset="0"/>
            </a:endParaRPr>
          </a:p>
          <a:p>
            <a:pPr algn="just">
              <a:buNone/>
            </a:pPr>
            <a:r>
              <a:rPr lang="kk-KZ" b="1" dirty="0" smtClean="0">
                <a:ln>
                  <a:solidFill>
                    <a:srgbClr val="C00000"/>
                  </a:solidFill>
                </a:ln>
                <a:solidFill>
                  <a:srgbClr val="C00000"/>
                </a:solidFill>
                <a:latin typeface="Times New Roman" pitchFamily="18" charset="0"/>
                <a:cs typeface="Times New Roman" pitchFamily="18" charset="0"/>
              </a:rPr>
              <a:t>Міндеттері</a:t>
            </a:r>
            <a:r>
              <a:rPr lang="kk-KZ" b="1" dirty="0">
                <a:ln>
                  <a:solidFill>
                    <a:srgbClr val="C00000"/>
                  </a:solidFill>
                </a:ln>
                <a:solidFill>
                  <a:srgbClr val="C00000"/>
                </a:solidFill>
                <a:latin typeface="Times New Roman" pitchFamily="18" charset="0"/>
                <a:cs typeface="Times New Roman" pitchFamily="18" charset="0"/>
              </a:rPr>
              <a:t>:</a:t>
            </a:r>
            <a:r>
              <a:rPr lang="kk-KZ" b="1" dirty="0">
                <a:latin typeface="Times New Roman" pitchFamily="18" charset="0"/>
                <a:cs typeface="Times New Roman" pitchFamily="18" charset="0"/>
              </a:rPr>
              <a:t> </a:t>
            </a:r>
            <a:endParaRPr lang="ru-RU" dirty="0">
              <a:latin typeface="Times New Roman" pitchFamily="18" charset="0"/>
              <a:cs typeface="Times New Roman" pitchFamily="18" charset="0"/>
            </a:endParaRPr>
          </a:p>
          <a:p>
            <a:pPr algn="just">
              <a:buNone/>
            </a:pPr>
            <a:r>
              <a:rPr lang="kk-KZ" dirty="0">
                <a:ln>
                  <a:solidFill>
                    <a:schemeClr val="tx2">
                      <a:lumMod val="75000"/>
                    </a:schemeClr>
                  </a:solidFill>
                </a:ln>
                <a:solidFill>
                  <a:schemeClr val="tx2">
                    <a:lumMod val="75000"/>
                  </a:schemeClr>
                </a:solidFill>
                <a:latin typeface="Times New Roman" pitchFamily="18" charset="0"/>
                <a:cs typeface="Times New Roman" pitchFamily="18" charset="0"/>
              </a:rPr>
              <a:t>1. </a:t>
            </a:r>
            <a:r>
              <a:rPr lang="kk-KZ" dirty="0" smtClean="0">
                <a:ln>
                  <a:solidFill>
                    <a:schemeClr val="tx2">
                      <a:lumMod val="75000"/>
                    </a:schemeClr>
                  </a:solidFill>
                </a:ln>
                <a:solidFill>
                  <a:schemeClr val="tx2">
                    <a:lumMod val="75000"/>
                  </a:schemeClr>
                </a:solidFill>
                <a:latin typeface="Times New Roman" pitchFamily="18" charset="0"/>
                <a:cs typeface="Times New Roman" pitchFamily="18" charset="0"/>
              </a:rPr>
              <a:t>Жасөпірімнің </a:t>
            </a:r>
            <a:r>
              <a:rPr lang="kk-KZ" dirty="0">
                <a:ln>
                  <a:solidFill>
                    <a:schemeClr val="tx2">
                      <a:lumMod val="75000"/>
                    </a:schemeClr>
                  </a:solidFill>
                </a:ln>
                <a:solidFill>
                  <a:schemeClr val="tx2">
                    <a:lumMod val="75000"/>
                  </a:schemeClr>
                </a:solidFill>
                <a:latin typeface="Times New Roman" pitchFamily="18" charset="0"/>
                <a:cs typeface="Times New Roman" pitchFamily="18" charset="0"/>
              </a:rPr>
              <a:t>өмір ағымында</a:t>
            </a:r>
            <a:r>
              <a:rPr lang="kk-KZ" b="1" dirty="0">
                <a:ln>
                  <a:solidFill>
                    <a:schemeClr val="tx2">
                      <a:lumMod val="75000"/>
                    </a:schemeClr>
                  </a:solidFill>
                </a:ln>
                <a:solidFill>
                  <a:schemeClr val="tx2">
                    <a:lumMod val="75000"/>
                  </a:schemeClr>
                </a:solidFill>
                <a:latin typeface="Times New Roman" pitchFamily="18" charset="0"/>
                <a:cs typeface="Times New Roman" pitchFamily="18" charset="0"/>
              </a:rPr>
              <a:t>  </a:t>
            </a:r>
            <a:r>
              <a:rPr lang="kk-KZ" dirty="0">
                <a:ln>
                  <a:solidFill>
                    <a:schemeClr val="tx2">
                      <a:lumMod val="75000"/>
                    </a:schemeClr>
                  </a:solidFill>
                </a:ln>
                <a:solidFill>
                  <a:schemeClr val="tx2">
                    <a:lumMod val="75000"/>
                  </a:schemeClr>
                </a:solidFill>
                <a:latin typeface="Times New Roman" pitchFamily="18" charset="0"/>
                <a:cs typeface="Times New Roman" pitchFamily="18" charset="0"/>
              </a:rPr>
              <a:t>кездесетін қолайсыз жағдайлардың алдын алу және болдырмау.</a:t>
            </a:r>
            <a:endParaRPr lang="ru-RU" dirty="0">
              <a:ln>
                <a:solidFill>
                  <a:schemeClr val="tx2">
                    <a:lumMod val="75000"/>
                  </a:schemeClr>
                </a:solidFill>
              </a:ln>
              <a:solidFill>
                <a:schemeClr val="tx2">
                  <a:lumMod val="75000"/>
                </a:schemeClr>
              </a:solidFill>
              <a:latin typeface="Times New Roman" pitchFamily="18" charset="0"/>
              <a:cs typeface="Times New Roman" pitchFamily="18" charset="0"/>
            </a:endParaRPr>
          </a:p>
          <a:p>
            <a:pPr algn="just">
              <a:buNone/>
            </a:pPr>
            <a:r>
              <a:rPr lang="kk-KZ" dirty="0" smtClean="0">
                <a:ln>
                  <a:solidFill>
                    <a:schemeClr val="tx2">
                      <a:lumMod val="75000"/>
                    </a:schemeClr>
                  </a:solidFill>
                </a:ln>
                <a:solidFill>
                  <a:schemeClr val="tx2">
                    <a:lumMod val="75000"/>
                  </a:schemeClr>
                </a:solidFill>
                <a:latin typeface="Times New Roman" pitchFamily="18" charset="0"/>
                <a:cs typeface="Times New Roman" pitchFamily="18" charset="0"/>
              </a:rPr>
              <a:t>2. Жасөспірімнің </a:t>
            </a:r>
            <a:r>
              <a:rPr lang="kk-KZ" dirty="0">
                <a:ln>
                  <a:solidFill>
                    <a:schemeClr val="tx2">
                      <a:lumMod val="75000"/>
                    </a:schemeClr>
                  </a:solidFill>
                </a:ln>
                <a:solidFill>
                  <a:schemeClr val="tx2">
                    <a:lumMod val="75000"/>
                  </a:schemeClr>
                </a:solidFill>
                <a:latin typeface="Times New Roman" pitchFamily="18" charset="0"/>
                <a:cs typeface="Times New Roman" pitchFamily="18" charset="0"/>
              </a:rPr>
              <a:t>қиын өмір жағдайларындағы құқығын қорғау және сақтау.</a:t>
            </a:r>
            <a:endParaRPr lang="ru-RU" dirty="0">
              <a:ln>
                <a:solidFill>
                  <a:schemeClr val="tx2">
                    <a:lumMod val="75000"/>
                  </a:schemeClr>
                </a:solidFill>
              </a:ln>
              <a:solidFill>
                <a:schemeClr val="tx2">
                  <a:lumMod val="75000"/>
                </a:schemeClr>
              </a:solidFill>
              <a:latin typeface="Times New Roman" pitchFamily="18" charset="0"/>
              <a:cs typeface="Times New Roman" pitchFamily="18" charset="0"/>
            </a:endParaRPr>
          </a:p>
          <a:p>
            <a:pPr algn="just">
              <a:buNone/>
            </a:pPr>
            <a:r>
              <a:rPr lang="kk-KZ" dirty="0">
                <a:ln>
                  <a:solidFill>
                    <a:schemeClr val="tx2">
                      <a:lumMod val="75000"/>
                    </a:schemeClr>
                  </a:solidFill>
                </a:ln>
                <a:solidFill>
                  <a:schemeClr val="tx2">
                    <a:lumMod val="75000"/>
                  </a:schemeClr>
                </a:solidFill>
                <a:latin typeface="Times New Roman" pitchFamily="18" charset="0"/>
                <a:cs typeface="Times New Roman" pitchFamily="18" charset="0"/>
              </a:rPr>
              <a:t>3. Жасөспірімнің оқу мен тәрбиесіне байланысты мәселелерді шешу үшін отбастарына көмек көрсету.</a:t>
            </a:r>
            <a:endParaRPr lang="ru-RU" dirty="0">
              <a:ln>
                <a:solidFill>
                  <a:schemeClr val="tx2">
                    <a:lumMod val="75000"/>
                  </a:schemeClr>
                </a:solidFill>
              </a:ln>
              <a:solidFill>
                <a:schemeClr val="tx2">
                  <a:lumMod val="75000"/>
                </a:schemeClr>
              </a:solidFill>
              <a:latin typeface="Times New Roman" pitchFamily="18" charset="0"/>
              <a:cs typeface="Times New Roman" pitchFamily="18" charset="0"/>
            </a:endParaRPr>
          </a:p>
          <a:p>
            <a:pPr algn="just">
              <a:buNone/>
            </a:pPr>
            <a:r>
              <a:rPr lang="kk-KZ" dirty="0">
                <a:ln>
                  <a:solidFill>
                    <a:schemeClr val="tx2">
                      <a:lumMod val="75000"/>
                    </a:schemeClr>
                  </a:solidFill>
                </a:ln>
                <a:solidFill>
                  <a:schemeClr val="tx2">
                    <a:lumMod val="75000"/>
                  </a:schemeClr>
                </a:solidFill>
                <a:latin typeface="Times New Roman" pitchFamily="18" charset="0"/>
                <a:cs typeface="Times New Roman" pitchFamily="18" charset="0"/>
              </a:rPr>
              <a:t>4. Оқушылармен байланысты туындаған дау-дамайды шешу үшін педагогтарға көмек көрсету</a:t>
            </a:r>
            <a:r>
              <a:rPr lang="kk-KZ" dirty="0" smtClean="0">
                <a:ln>
                  <a:solidFill>
                    <a:schemeClr val="tx2">
                      <a:lumMod val="75000"/>
                    </a:schemeClr>
                  </a:solidFill>
                </a:ln>
                <a:solidFill>
                  <a:schemeClr val="tx2">
                    <a:lumMod val="75000"/>
                  </a:schemeClr>
                </a:solidFill>
                <a:latin typeface="Times New Roman" pitchFamily="18" charset="0"/>
                <a:cs typeface="Times New Roman" pitchFamily="18" charset="0"/>
              </a:rPr>
              <a:t>.</a:t>
            </a:r>
            <a:r>
              <a:rPr lang="kk-KZ" dirty="0">
                <a:ln>
                  <a:solidFill>
                    <a:schemeClr val="tx2">
                      <a:lumMod val="75000"/>
                    </a:schemeClr>
                  </a:solidFill>
                </a:ln>
                <a:solidFill>
                  <a:schemeClr val="tx2">
                    <a:lumMod val="75000"/>
                  </a:schemeClr>
                </a:solidFill>
                <a:latin typeface="Times New Roman" pitchFamily="18" charset="0"/>
                <a:cs typeface="Times New Roman" pitchFamily="18" charset="0"/>
              </a:rPr>
              <a:t> </a:t>
            </a:r>
            <a:endParaRPr lang="ru-RU" dirty="0">
              <a:ln>
                <a:solidFill>
                  <a:schemeClr val="tx2">
                    <a:lumMod val="75000"/>
                  </a:schemeClr>
                </a:solidFill>
              </a:ln>
              <a:solidFill>
                <a:schemeClr val="tx2">
                  <a:lumMod val="75000"/>
                </a:schemeClr>
              </a:solidFill>
              <a:latin typeface="Times New Roman" pitchFamily="18" charset="0"/>
              <a:cs typeface="Times New Roman" pitchFamily="18" charset="0"/>
            </a:endParaRPr>
          </a:p>
          <a:p>
            <a:pPr algn="just"/>
            <a:endParaRPr lang="ru-RU" dirty="0">
              <a:latin typeface="Times New Roman" pitchFamily="18" charset="0"/>
              <a:cs typeface="Times New Roman" pitchFamily="18" charset="0"/>
            </a:endParaRPr>
          </a:p>
        </p:txBody>
      </p:sp>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6774" y="1643050"/>
            <a:ext cx="8388626" cy="2286016"/>
          </a:xfrm>
        </p:spPr>
        <p:txBody>
          <a:bodyPr>
            <a:noAutofit/>
          </a:bodyPr>
          <a:lstStyle/>
          <a:p>
            <a:r>
              <a:rPr lang="kk-KZ" sz="5400" b="1" dirty="0" smtClean="0">
                <a:ln w="10541" cmpd="sng">
                  <a:solidFill>
                    <a:srgbClr val="C00000"/>
                  </a:solidFill>
                  <a:prstDash val="solid"/>
                </a:ln>
                <a:solidFill>
                  <a:srgbClr val="C00000"/>
                </a:solidFill>
                <a:latin typeface="Times New Roman" pitchFamily="18" charset="0"/>
                <a:cs typeface="Times New Roman" pitchFamily="18" charset="0"/>
              </a:rPr>
              <a:t>Құқықтық тәрбие дегеніміз не?</a:t>
            </a:r>
            <a:endParaRPr lang="ru-RU" sz="5400" b="1" dirty="0">
              <a:ln w="10541" cmpd="sng">
                <a:solidFill>
                  <a:srgbClr val="C00000"/>
                </a:solidFill>
                <a:prstDash val="solid"/>
              </a:ln>
              <a:solidFill>
                <a:srgbClr val="C00000"/>
              </a:solidFill>
              <a:latin typeface="Times New Roman" pitchFamily="18" charset="0"/>
              <a:cs typeface="Times New Roman" pitchFamily="18" charset="0"/>
            </a:endParaRPr>
          </a:p>
        </p:txBody>
      </p:sp>
      <p:pic>
        <p:nvPicPr>
          <p:cNvPr id="15362" name="Picture 2" descr="http://previews.123rf.com/images/amasterpics123/amasterpics1231301/amasterpics123130100001/17437647-3d-man-thinking-with-red-question-marks-above-his-head-over-white--Stock-Photo.jpg"/>
          <p:cNvPicPr>
            <a:picLocks noChangeAspect="1" noChangeArrowheads="1"/>
          </p:cNvPicPr>
          <p:nvPr/>
        </p:nvPicPr>
        <p:blipFill>
          <a:blip r:embed="rId2" cstate="print"/>
          <a:srcRect/>
          <a:stretch>
            <a:fillRect/>
          </a:stretch>
        </p:blipFill>
        <p:spPr bwMode="auto">
          <a:xfrm>
            <a:off x="5572132" y="3714752"/>
            <a:ext cx="3130541" cy="2559037"/>
          </a:xfrm>
          <a:prstGeom prst="rect">
            <a:avLst/>
          </a:prstGeom>
          <a:noFill/>
        </p:spPr>
      </p:pic>
    </p:spTree>
    <p:extLst>
      <p:ext uri="{BB962C8B-B14F-4D97-AF65-F5344CB8AC3E}">
        <p14:creationId xmlns:p14="http://schemas.microsoft.com/office/powerpoint/2010/main" val="2892405901"/>
      </p:ext>
    </p:extLst>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714348" y="428604"/>
            <a:ext cx="8072494" cy="5262979"/>
          </a:xfrm>
          <a:prstGeom prst="rect">
            <a:avLst/>
          </a:prstGeom>
        </p:spPr>
        <p:txBody>
          <a:bodyPr wrap="square">
            <a:spAutoFit/>
          </a:bodyPr>
          <a:lstStyle/>
          <a:p>
            <a:pPr algn="just" fontAlgn="base"/>
            <a:r>
              <a:rPr lang="ru-RU" sz="2400" b="1"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Құқықтық тәрбие дегеніміз</a:t>
            </a:r>
            <a:r>
              <a:rPr lang="ru-RU"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бұл- құқықтық білім</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беру –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адамның құқықтық санасын</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қалыптастыру мақсатында орындалатын</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құқықтық тәрбиенің негізгі</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ықпал етуші</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әдісі</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Нақты айтсақ, құқықтық білім</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беру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арқылы жасөспірім құқықты ұғынады және оның санасы</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қалыптасып</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дамиды</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Құқықты ұғынумен қоса, тұлғаны заңды құрметтеуге, қорғауға, орындауға дағдыландыру </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мен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заңның әділдігіне сендіру</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құқықтық сананың негізгі</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белгілері</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Аталынған белгілер</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оқушыларды құқықтық тәрбиелеу негізінде</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отбасынан</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және мектеп</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табалдырығынан бастап</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жүзеге асады</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Есейген</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адамға қарағанда санасы</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мен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мінез-құлқы жаңадан қалыптаса бастаған жасөспірім тәрбиенің қолайлы обьектісі</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болып</a:t>
            </a:r>
            <a:r>
              <a:rPr lang="ru-RU" sz="2400" b="1"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 </a:t>
            </a:r>
            <a:r>
              <a:rPr lang="ru-RU" sz="2400" b="1" dirty="0" err="1"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табылады</a:t>
            </a:r>
            <a:endParaRPr lang="ru-RU" sz="24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i="1" dirty="0" err="1" smtClean="0">
                <a:ln w="10541" cmpd="sng">
                  <a:solidFill>
                    <a:srgbClr val="C00000"/>
                  </a:solidFill>
                  <a:prstDash val="solid"/>
                </a:ln>
                <a:solidFill>
                  <a:srgbClr val="C00000"/>
                </a:solidFill>
                <a:latin typeface="Times New Roman" pitchFamily="18" charset="0"/>
                <a:cs typeface="Times New Roman" pitchFamily="18" charset="0"/>
              </a:rPr>
              <a:t>Жасөспірімдер арасында</a:t>
            </a:r>
            <a:r>
              <a:rPr lang="ru-RU" sz="2800" b="1" i="1" dirty="0" smtClean="0">
                <a:ln w="10541" cmpd="sng">
                  <a:solidFill>
                    <a:srgbClr val="C00000"/>
                  </a:solidFill>
                  <a:prstDash val="solid"/>
                </a:ln>
                <a:solidFill>
                  <a:srgbClr val="C00000"/>
                </a:solidFill>
                <a:latin typeface="Times New Roman" pitchFamily="18" charset="0"/>
                <a:cs typeface="Times New Roman" pitchFamily="18" charset="0"/>
              </a:rPr>
              <a:t> </a:t>
            </a:r>
            <a:r>
              <a:rPr lang="ru-RU" sz="2800" b="1" i="1" dirty="0" err="1" smtClean="0">
                <a:ln w="10541" cmpd="sng">
                  <a:solidFill>
                    <a:srgbClr val="C00000"/>
                  </a:solidFill>
                  <a:prstDash val="solid"/>
                </a:ln>
                <a:solidFill>
                  <a:srgbClr val="C00000"/>
                </a:solidFill>
                <a:latin typeface="Times New Roman" pitchFamily="18" charset="0"/>
                <a:cs typeface="Times New Roman" pitchFamily="18" charset="0"/>
              </a:rPr>
              <a:t>қылмыстық істердің </a:t>
            </a:r>
            <a:br>
              <a:rPr lang="ru-RU" sz="2800" b="1" i="1" dirty="0" err="1" smtClean="0">
                <a:ln w="10541" cmpd="sng">
                  <a:solidFill>
                    <a:srgbClr val="C00000"/>
                  </a:solidFill>
                  <a:prstDash val="solid"/>
                </a:ln>
                <a:solidFill>
                  <a:srgbClr val="C00000"/>
                </a:solidFill>
                <a:latin typeface="Times New Roman" pitchFamily="18" charset="0"/>
                <a:cs typeface="Times New Roman" pitchFamily="18" charset="0"/>
              </a:rPr>
            </a:br>
            <a:r>
              <a:rPr lang="ru-RU" sz="2800" b="1" i="1" dirty="0" err="1" smtClean="0">
                <a:ln w="10541" cmpd="sng">
                  <a:solidFill>
                    <a:srgbClr val="C00000"/>
                  </a:solidFill>
                  <a:prstDash val="solid"/>
                </a:ln>
                <a:solidFill>
                  <a:srgbClr val="C00000"/>
                </a:solidFill>
                <a:latin typeface="Times New Roman" pitchFamily="18" charset="0"/>
                <a:cs typeface="Times New Roman" pitchFamily="18" charset="0"/>
              </a:rPr>
              <a:t>көбею себептері</a:t>
            </a:r>
            <a:r>
              <a:rPr lang="ru-RU" sz="2800" b="1" i="1" dirty="0" smtClean="0">
                <a:ln w="10541" cmpd="sng">
                  <a:solidFill>
                    <a:srgbClr val="C00000"/>
                  </a:solidFill>
                  <a:prstDash val="solid"/>
                </a:ln>
                <a:solidFill>
                  <a:srgbClr val="C00000"/>
                </a:solidFill>
                <a:latin typeface="Times New Roman" pitchFamily="18" charset="0"/>
                <a:cs typeface="Times New Roman" pitchFamily="18" charset="0"/>
              </a:rPr>
              <a:t>:</a:t>
            </a:r>
            <a:endParaRPr lang="ru-RU" sz="2800" b="1" i="1" dirty="0">
              <a:ln w="10541" cmpd="sng">
                <a:solidFill>
                  <a:srgbClr val="C00000"/>
                </a:solidFill>
                <a:prstDash val="solid"/>
              </a:ln>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472518" cy="4525963"/>
          </a:xfrm>
        </p:spPr>
        <p:txBody>
          <a:bodyPr>
            <a:normAutofit/>
          </a:bodyPr>
          <a:lstStyle/>
          <a:p>
            <a:pPr lvl="0"/>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Отбасындағы ақау тәрбие;</a:t>
            </a:r>
            <a:endPar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endParaRPr>
          </a:p>
          <a:p>
            <a:pPr lvl="0"/>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Отбасындағы материалдық әл-ауқаты;</a:t>
            </a:r>
            <a:endPar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endParaRPr>
          </a:p>
          <a:p>
            <a:pPr lvl="0"/>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Жұмыссыздық;</a:t>
            </a:r>
            <a:endPar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endParaRPr>
          </a:p>
          <a:p>
            <a:pPr lvl="0"/>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Баланың </a:t>
            </a:r>
            <a:r>
              <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rPr>
              <a:t>бос </a:t>
            </a:r>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уақытының шамадан</a:t>
            </a:r>
            <a:r>
              <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rPr>
              <a:t> </a:t>
            </a:r>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тыс</a:t>
            </a:r>
            <a:r>
              <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rPr>
              <a:t> </a:t>
            </a:r>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көп болуы</a:t>
            </a:r>
            <a:r>
              <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rPr>
              <a:t>;</a:t>
            </a:r>
          </a:p>
          <a:p>
            <a:pPr lvl="0"/>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Ата-ана</a:t>
            </a:r>
            <a:r>
              <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rPr>
              <a:t> </a:t>
            </a:r>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тарапынан</a:t>
            </a:r>
            <a:r>
              <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rPr>
              <a:t> </a:t>
            </a:r>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бақылаусыз қалуы;</a:t>
            </a:r>
            <a:endPar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endParaRPr>
          </a:p>
          <a:p>
            <a:pPr lvl="0"/>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Мінез-құлқының ауытқушылығы;</a:t>
            </a:r>
            <a:endPar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endParaRPr>
          </a:p>
          <a:p>
            <a:pPr lvl="0"/>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Рухани</a:t>
            </a:r>
            <a:r>
              <a:rPr lang="ru-RU" sz="2800" i="1" dirty="0" smtClean="0">
                <a:ln>
                  <a:solidFill>
                    <a:schemeClr val="tx2">
                      <a:lumMod val="75000"/>
                    </a:schemeClr>
                  </a:solidFill>
                </a:ln>
                <a:solidFill>
                  <a:schemeClr val="tx2">
                    <a:lumMod val="75000"/>
                  </a:schemeClr>
                </a:solidFill>
                <a:latin typeface="Times New Roman" pitchFamily="18" charset="0"/>
                <a:cs typeface="Times New Roman" pitchFamily="18" charset="0"/>
              </a:rPr>
              <a:t> </a:t>
            </a:r>
            <a:r>
              <a:rPr lang="ru-RU" sz="2800" i="1" dirty="0" err="1" smtClean="0">
                <a:ln>
                  <a:solidFill>
                    <a:schemeClr val="tx2">
                      <a:lumMod val="75000"/>
                    </a:schemeClr>
                  </a:solidFill>
                </a:ln>
                <a:solidFill>
                  <a:schemeClr val="tx2">
                    <a:lumMod val="75000"/>
                  </a:schemeClr>
                </a:solidFill>
                <a:latin typeface="Times New Roman" pitchFamily="18" charset="0"/>
                <a:cs typeface="Times New Roman" pitchFamily="18" charset="0"/>
              </a:rPr>
              <a:t>құлазуы</a:t>
            </a:r>
            <a:endParaRPr lang="ru-RU" dirty="0">
              <a:ln>
                <a:solidFill>
                  <a:schemeClr val="tx2">
                    <a:lumMod val="75000"/>
                  </a:schemeClr>
                </a:solidFill>
              </a:ln>
              <a:solidFill>
                <a:schemeClr val="tx2">
                  <a:lumMod val="75000"/>
                </a:schemeClr>
              </a:solidFill>
            </a:endParaRPr>
          </a:p>
        </p:txBody>
      </p:sp>
      <p:pic>
        <p:nvPicPr>
          <p:cNvPr id="13314" name="Picture 2" descr="http://dpmos-buh.ru/wp-content/uploads/2014/02/shutterstock_94053265.png"/>
          <p:cNvPicPr>
            <a:picLocks noChangeAspect="1" noChangeArrowheads="1"/>
          </p:cNvPicPr>
          <p:nvPr/>
        </p:nvPicPr>
        <p:blipFill>
          <a:blip r:embed="rId2" cstate="print"/>
          <a:srcRect/>
          <a:stretch>
            <a:fillRect/>
          </a:stretch>
        </p:blipFill>
        <p:spPr bwMode="auto">
          <a:xfrm>
            <a:off x="5809475" y="3929066"/>
            <a:ext cx="3048805" cy="2737827"/>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1472" y="1225242"/>
            <a:ext cx="8001056" cy="4908010"/>
          </a:xfrm>
          <a:prstGeom prst="rect">
            <a:avLst/>
          </a:prstGeom>
        </p:spPr>
        <p:txBody>
          <a:bodyPr wrap="square">
            <a:spAutoFit/>
          </a:bodyPr>
          <a:lstStyle/>
          <a:p>
            <a:pPr algn="just">
              <a:lnSpc>
                <a:spcPct val="107000"/>
              </a:lnSpc>
              <a:spcAft>
                <a:spcPts val="800"/>
              </a:spcAft>
            </a:pPr>
            <a:r>
              <a:rPr lang="ru-RU" sz="28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Міне</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тәртіп бұзу содан</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пайда</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болады</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Тәртіп бұзушылықтың салдарының негізі</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сабаққа үлгере алмаушылық.</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Кейбір</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оқушы құрбыларынан сабақта артта</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қалып қойып, тәртіп бұзуын өзінше батырлық деп</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санайды</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Мұны</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өзгелердің</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көзінше</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көрсеткісі</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ru-RU" sz="3600" dirty="0" err="1"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келеді</a:t>
            </a:r>
            <a:r>
              <a:rPr lang="ru-RU" sz="3600" dirty="0" smtClean="0">
                <a:ln>
                  <a:solidFill>
                    <a:schemeClr val="tx2">
                      <a:lumMod val="75000"/>
                    </a:schemeClr>
                  </a:solidFill>
                </a:ln>
                <a:solidFill>
                  <a:schemeClr val="tx2">
                    <a:lumMod val="75000"/>
                  </a:schemeClr>
                </a:solidFill>
                <a:latin typeface="Times New Roman" panose="02020603050405020304" pitchFamily="18" charset="0"/>
                <a:ea typeface="Calibri" panose="020F0502020204030204" pitchFamily="34" charset="0"/>
                <a:cs typeface="Times New Roman" panose="02020603050405020304" pitchFamily="18" charset="0"/>
              </a:rPr>
              <a:t>.</a:t>
            </a:r>
            <a:endParaRPr lang="ru-RU" sz="3600" dirty="0" smtClean="0">
              <a:ln>
                <a:solidFill>
                  <a:schemeClr val="tx2">
                    <a:lumMod val="75000"/>
                  </a:schemeClr>
                </a:solidFill>
              </a:ln>
              <a:solidFill>
                <a:schemeClr val="tx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7486723"/>
      </p:ext>
    </p:extLst>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026" name="Picture 2" descr="https://ds04.infourok.ru/uploads/ex/04f9/00110870-4488f767/img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822"/>
            <a:ext cx="9144000" cy="6873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6910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pPr algn="l"/>
            <a:r>
              <a:rPr lang="ru-RU" sz="3600" dirty="0">
                <a:latin typeface="Times New Roman" panose="02020603050405020304" pitchFamily="18" charset="0"/>
                <a:cs typeface="Times New Roman" panose="02020603050405020304" pitchFamily="18" charset="0"/>
              </a:rPr>
              <a:t>1. </a:t>
            </a:r>
            <a:r>
              <a:rPr lang="ru-RU" sz="3600" b="1" i="1" dirty="0" err="1">
                <a:latin typeface="Times New Roman" panose="02020603050405020304" pitchFamily="18" charset="0"/>
                <a:cs typeface="Times New Roman" panose="02020603050405020304" pitchFamily="18" charset="0"/>
              </a:rPr>
              <a:t>Тәртіптік</a:t>
            </a:r>
            <a:r>
              <a:rPr lang="ru-RU" sz="3600" b="1" i="1" dirty="0">
                <a:latin typeface="Times New Roman" panose="02020603050405020304" pitchFamily="18" charset="0"/>
                <a:cs typeface="Times New Roman" panose="02020603050405020304" pitchFamily="18" charset="0"/>
              </a:rPr>
              <a:t> </a:t>
            </a:r>
            <a:r>
              <a:rPr lang="ru-RU" sz="3600" b="1" i="1" dirty="0" err="1">
                <a:latin typeface="Times New Roman" panose="02020603050405020304" pitchFamily="18" charset="0"/>
                <a:cs typeface="Times New Roman" panose="02020603050405020304" pitchFamily="18" charset="0"/>
              </a:rPr>
              <a:t>құқықбұзушылық</a:t>
            </a:r>
            <a:r>
              <a:rPr lang="ru-RU" sz="3600" dirty="0" err="1">
                <a:latin typeface="Times New Roman" panose="02020603050405020304" pitchFamily="18" charset="0"/>
                <a:cs typeface="Times New Roman" panose="02020603050405020304" pitchFamily="18" charset="0"/>
              </a:rPr>
              <a:t>-бұл</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оқу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орындары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әскери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бөлімдер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мекемелер</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бекіткен</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оқу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еңбек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әскери</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тәртіпті</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бұзу</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Мысалы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сабаққа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кешігу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сабақта</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сөйлеу</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мұғалімге</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қарсы</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келу</a:t>
            </a:r>
            <a:r>
              <a:rPr lang="ru-RU" sz="3600" dirty="0">
                <a:latin typeface="Times New Roman" panose="02020603050405020304" pitchFamily="18" charset="0"/>
                <a:cs typeface="Times New Roman" panose="02020603050405020304" pitchFamily="18" charset="0"/>
              </a:rPr>
              <a:t> ….</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Тәртіптік</a:t>
            </a:r>
            <a:r>
              <a:rPr lang="ru-RU" sz="3600" dirty="0">
                <a:latin typeface="Times New Roman" panose="02020603050405020304" pitchFamily="18" charset="0"/>
                <a:cs typeface="Times New Roman" panose="02020603050405020304" pitchFamily="18" charset="0"/>
              </a:rPr>
              <a:t> </a:t>
            </a:r>
            <a:r>
              <a:rPr lang="ru-RU" sz="3600" dirty="0" err="1">
                <a:latin typeface="Times New Roman" panose="02020603050405020304" pitchFamily="18" charset="0"/>
                <a:cs typeface="Times New Roman" panose="02020603050405020304" pitchFamily="18" charset="0"/>
              </a:rPr>
              <a:t>жазалау</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Ескерту</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r>
              <a:rPr lang="ru-RU" sz="3600" dirty="0" err="1">
                <a:latin typeface="Times New Roman" panose="02020603050405020304" pitchFamily="18" charset="0"/>
                <a:cs typeface="Times New Roman" panose="02020603050405020304" pitchFamily="18" charset="0"/>
              </a:rPr>
              <a:t>Сөгіс</a:t>
            </a:r>
            <a:r>
              <a:rPr lang="ru-RU" sz="3600" dirty="0">
                <a:latin typeface="Times New Roman" panose="02020603050405020304" pitchFamily="18" charset="0"/>
                <a:cs typeface="Times New Roman" panose="02020603050405020304" pitchFamily="18" charset="0"/>
              </a:rPr>
              <a:t>;</a:t>
            </a:r>
            <a:br>
              <a:rPr lang="ru-RU" sz="3600" dirty="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normAutofit/>
          </a:bodyPr>
          <a:lstStyle/>
          <a:p>
            <a:pPr algn="l"/>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301540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657</Words>
  <Application>Microsoft Office PowerPoint</Application>
  <PresentationFormat>Экран (4:3)</PresentationFormat>
  <Paragraphs>60</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Arial</vt:lpstr>
      <vt:lpstr>Calibri</vt:lpstr>
      <vt:lpstr>Palatino Linotype</vt:lpstr>
      <vt:lpstr>Times New Roman</vt:lpstr>
      <vt:lpstr>Тема Office</vt:lpstr>
      <vt:lpstr>Заңды кім қалай бұзды?</vt:lpstr>
      <vt:lpstr>Құқық бұзушылықтың алдын алу</vt:lpstr>
      <vt:lpstr>Презентация PowerPoint</vt:lpstr>
      <vt:lpstr>Құқықтық тәрбие дегеніміз не?</vt:lpstr>
      <vt:lpstr>Презентация PowerPoint</vt:lpstr>
      <vt:lpstr>Жасөспірімдер арасында қылмыстық істердің  көбею себептері:</vt:lpstr>
      <vt:lpstr>Презентация PowerPoint</vt:lpstr>
      <vt:lpstr>Презентация PowerPoint</vt:lpstr>
      <vt:lpstr>1. Тәртіптік құқықбұзушылық-бұл оқу орындары, әскери бөлімдер, мекемелер бекіткен оқу, еңбек, әскери тәртіпті бұзу. Мысалы: сабаққа кешігу, сабақта сөйлеу, мұғалімге қарсы келу …. Тәртіптік жазалау: Ескерту; Сөгіс; </vt:lpstr>
      <vt:lpstr>2. Азаматтық-құқықтық құқық бұзушылық-мүлік саласында және соларға қатысты жеке мүліктік емес қарым-қатынастарды және міндеттерді орындамау немесе өз деңгейінде орындамау құқықтық мөлшерін бұзу.  Азаматтық-құқықтық құқық бұзушылық-сапасыз тауарды сату, уақытылы қарызды төлемеу, келісім шартты бұзу, ар мен абыройына соқтығу (балағаттау, жаман сөздер айту)… Құжат: Азаматтық кодекс (АК). Жазасы : Ақы төлеу; Шығынның орнын толтыру; Моральдық шығынға өтем төлеу… </vt:lpstr>
      <vt:lpstr>3. Әкімшілік құқық бұзушылық-жеке және заңды тұлғаның заңға қайшы іс-әрекеттері үшін әкімшілік құқық бұзушылықтар туралы тағайындалған әкімшілік  жауапкершіліктер. Әкімшілік құқық бұзушылық-ұсақ ұрлық, ұсақ тәртіп бұзушылық, жолда жүру ережесін бұзу, қоғамдық орындарда психологиялық белсендіргіш заттарды пайдалану … Әкімшілік жаза: Әкімшілік ақы төлеу; Әкімшілік қамау. </vt:lpstr>
      <vt:lpstr>  4. Қылмыстық құқық бұзушылық – (қылмыс)-Қылмыстық Кодексте тыйым салынған қоғамға қауіпті іспен айналысу. Қылмыстық белгілер: 1.Қоғамдық қауіп; Шындыққа қайшылық; Кінәлілік; Қылмыстық жазалаушылық. Қылмыс-Тонау, ақша жинау, тартып алу, лаңкестік  іс, ұрлық,кісі өлтіру, нашақорлық  заттарды жасау, сақтау және сату…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Құқық бұзушылыққа жол жоқ!!!</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Құқық бұзушылықтың алдын алу</dc:title>
  <dc:creator>user</dc:creator>
  <cp:lastModifiedBy>user</cp:lastModifiedBy>
  <cp:revision>51</cp:revision>
  <dcterms:created xsi:type="dcterms:W3CDTF">2017-02-01T04:20:06Z</dcterms:created>
  <dcterms:modified xsi:type="dcterms:W3CDTF">2019-11-29T01:42:35Z</dcterms:modified>
</cp:coreProperties>
</file>