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7" r:id="rId6"/>
    <p:sldId id="275" r:id="rId7"/>
    <p:sldId id="276" r:id="rId8"/>
    <p:sldId id="268" r:id="rId9"/>
    <p:sldId id="269" r:id="rId10"/>
    <p:sldId id="273" r:id="rId11"/>
    <p:sldId id="274" r:id="rId12"/>
    <p:sldId id="278" r:id="rId13"/>
    <p:sldId id="277" r:id="rId14"/>
    <p:sldId id="279" r:id="rId15"/>
    <p:sldId id="260" r:id="rId16"/>
    <p:sldId id="261" r:id="rId17"/>
    <p:sldId id="262" r:id="rId18"/>
    <p:sldId id="263" r:id="rId19"/>
    <p:sldId id="264" r:id="rId20"/>
    <p:sldId id="26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7" autoAdjust="0"/>
    <p:restoredTop sz="94660"/>
  </p:normalViewPr>
  <p:slideViewPr>
    <p:cSldViewPr>
      <p:cViewPr>
        <p:scale>
          <a:sx n="80" d="100"/>
          <a:sy n="80" d="100"/>
        </p:scale>
        <p:origin x="-1668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25.11.2019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17" Type="http://schemas.openxmlformats.org/officeDocument/2006/relationships/image" Target="../media/image33.jpeg"/><Relationship Id="rId2" Type="http://schemas.openxmlformats.org/officeDocument/2006/relationships/image" Target="../media/image18.jpeg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5544615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Білімді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сауатты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адамдар-бұл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ХХІ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ғасырда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адамзат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дамуының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негізгі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қозғаушы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күші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3600" dirty="0"/>
              <a:t> </a:t>
            </a:r>
            <a:r>
              <a:rPr lang="ru-RU" sz="3600" dirty="0" err="1"/>
              <a:t>Елбасы</a:t>
            </a:r>
            <a:r>
              <a:rPr lang="ru-RU" sz="3600" dirty="0"/>
              <a:t> </a:t>
            </a:r>
            <a:r>
              <a:rPr lang="ru-RU" sz="3600" dirty="0" err="1"/>
              <a:t>Н.Ә.Назарбаев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76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63595" y="332656"/>
            <a:ext cx="749808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 descr="C:\Users\User\AppData\Local\Microsoft\Windows\INetCache\Content.Word\Изображение0001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/>
        </p:blipFill>
        <p:spPr bwMode="auto">
          <a:xfrm>
            <a:off x="190549" y="3249473"/>
            <a:ext cx="1800200" cy="23503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C:\Users\User\AppData\Local\Microsoft\Windows\INetCache\Content.Word\Изображение001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49"/>
          <a:stretch/>
        </p:blipFill>
        <p:spPr bwMode="auto">
          <a:xfrm>
            <a:off x="896598" y="4479365"/>
            <a:ext cx="1619945" cy="22524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 descr="C:\Users\User\AppData\Local\Microsoft\Windows\INetCache\Content.Word\Изображение001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5"/>
          <a:stretch/>
        </p:blipFill>
        <p:spPr bwMode="auto">
          <a:xfrm>
            <a:off x="2113736" y="3280372"/>
            <a:ext cx="1924970" cy="23618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 descr="C:\Users\User\AppData\Local\Microsoft\Windows\INetCache\Content.Word\Изображение000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685" y="4626882"/>
            <a:ext cx="1656184" cy="21602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 descr="C:\Users\user\Desktop\асель_\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90750" y="151793"/>
            <a:ext cx="158417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 descr="C:\Users\user\Desktop\асель_\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2626" y="160193"/>
            <a:ext cx="1930361" cy="2865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Рисунок 10" descr="C:\Users\user\Desktop\асель_\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52020" y="118782"/>
            <a:ext cx="1773628" cy="28743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9786"/>
            <a:ext cx="2401589" cy="16985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382614"/>
            <a:ext cx="2464958" cy="17433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487" y="2996953"/>
            <a:ext cx="2578368" cy="17218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691" y="4804360"/>
            <a:ext cx="2641694" cy="1602507"/>
          </a:xfrm>
          <a:prstGeom prst="rect">
            <a:avLst/>
          </a:prstGeom>
        </p:spPr>
      </p:pic>
      <p:pic>
        <p:nvPicPr>
          <p:cNvPr id="1026" name="Picture 2" descr="C:\Users\User\Desktop\IMG-20191105-WA0072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5" b="19472"/>
          <a:stretch/>
        </p:blipFill>
        <p:spPr bwMode="auto">
          <a:xfrm>
            <a:off x="179512" y="27072"/>
            <a:ext cx="2084199" cy="31314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MG-20191105-WA0073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2" t="10604" r="7983" b="17742"/>
          <a:stretch/>
        </p:blipFill>
        <p:spPr bwMode="auto">
          <a:xfrm>
            <a:off x="4010944" y="3311406"/>
            <a:ext cx="2202700" cy="24644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IMG-20191105-WA0076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25"/>
          <a:stretch/>
        </p:blipFill>
        <p:spPr bwMode="auto">
          <a:xfrm>
            <a:off x="4254841" y="4554705"/>
            <a:ext cx="1714906" cy="23045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IMG-20191105-WA0075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" t="11084" r="6162" b="10510"/>
          <a:stretch/>
        </p:blipFill>
        <p:spPr bwMode="auto">
          <a:xfrm rot="16200000">
            <a:off x="1924882" y="877542"/>
            <a:ext cx="1912629" cy="2955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IMG-20191105-WA0080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6" t="9083" b="16705"/>
          <a:stretch/>
        </p:blipFill>
        <p:spPr bwMode="auto">
          <a:xfrm rot="16200000">
            <a:off x="3682772" y="1079265"/>
            <a:ext cx="1908212" cy="269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456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User\AppData\Local\Microsoft\Windows\INetCache\Content.Word\Изображение000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" t="1022" r="584" b="48029"/>
          <a:stretch/>
        </p:blipFill>
        <p:spPr bwMode="auto">
          <a:xfrm>
            <a:off x="89893" y="-1"/>
            <a:ext cx="4416152" cy="35966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Объект 4" descr="C:\Users\User\AppData\Local\Microsoft\Windows\INetCache\Content.Word\Изображение0007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" t="566" r="1233" b="1958"/>
          <a:stretch/>
        </p:blipFill>
        <p:spPr bwMode="auto">
          <a:xfrm rot="5400000">
            <a:off x="5265664" y="-702590"/>
            <a:ext cx="3168353" cy="45863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User\AppData\Local\Microsoft\Windows\INetCache\Content.Word\Изображение000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" t="1475" r="160" b="693"/>
          <a:stretch/>
        </p:blipFill>
        <p:spPr bwMode="auto">
          <a:xfrm rot="5400000">
            <a:off x="711900" y="2992289"/>
            <a:ext cx="3240361" cy="44491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4591" r="2751" b="5672"/>
          <a:stretch/>
        </p:blipFill>
        <p:spPr>
          <a:xfrm>
            <a:off x="5076056" y="3562846"/>
            <a:ext cx="3915544" cy="3192590"/>
          </a:xfrm>
          <a:prstGeom prst="rect">
            <a:avLst/>
          </a:prstGeom>
        </p:spPr>
      </p:pic>
      <p:pic>
        <p:nvPicPr>
          <p:cNvPr id="2050" name="Picture 2" descr="C:\Users\User\Desktop\IMG-20191105-WA007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8" t="11056" b="14120"/>
          <a:stretch/>
        </p:blipFill>
        <p:spPr bwMode="auto">
          <a:xfrm rot="16200000">
            <a:off x="3731936" y="1460752"/>
            <a:ext cx="2267092" cy="317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690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Баспадағы мақалалар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132" y="1119413"/>
            <a:ext cx="2281844" cy="3225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645758"/>
            <a:ext cx="2144292" cy="30331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624" y="1223895"/>
            <a:ext cx="2283338" cy="32298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721" y="3466015"/>
            <a:ext cx="2255241" cy="3190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96752"/>
            <a:ext cx="2241743" cy="31709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600271"/>
            <a:ext cx="2129591" cy="30123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614232"/>
            <a:ext cx="2121930" cy="3001504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" t="1383" r="14246" b="8370"/>
          <a:stretch/>
        </p:blipFill>
        <p:spPr>
          <a:xfrm rot="10800000">
            <a:off x="-60722" y="632022"/>
            <a:ext cx="2022958" cy="31058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08520" y="3724105"/>
            <a:ext cx="2038707" cy="31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97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User\Desktop\Семинар Пухальск\SAM_4261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3"/>
          <a:stretch/>
        </p:blipFill>
        <p:spPr bwMode="auto">
          <a:xfrm>
            <a:off x="174576" y="4293096"/>
            <a:ext cx="3672408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User\Desktop\Семинар Пухальск\SAM_426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9" t="15034"/>
          <a:stretch/>
        </p:blipFill>
        <p:spPr bwMode="auto">
          <a:xfrm>
            <a:off x="5148064" y="4365104"/>
            <a:ext cx="3809226" cy="2324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User\Desktop\Асель\Документы\курсы 02.02.2015год\фтот курсы\SAM_363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4" b="40810"/>
          <a:stretch/>
        </p:blipFill>
        <p:spPr bwMode="auto">
          <a:xfrm>
            <a:off x="179512" y="48799"/>
            <a:ext cx="3672408" cy="23274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User\Desktop\Асель\Документы\курсы 02.02.2015год\фтот курсы\SAM_365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2" t="27512" r="2173" b="28312"/>
          <a:stretch/>
        </p:blipFill>
        <p:spPr bwMode="auto">
          <a:xfrm>
            <a:off x="5303451" y="128725"/>
            <a:ext cx="3619590" cy="2543483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User\Desktop\Асель\фото\Өз тәжиіребеммен бөлісу\SAM_337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9" t="18138" b="22909"/>
          <a:stretch/>
        </p:blipFill>
        <p:spPr bwMode="auto">
          <a:xfrm>
            <a:off x="5148063" y="2564904"/>
            <a:ext cx="3774977" cy="18999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User\Desktop\Асель\фото\Өз тәжиіребеммен бөлісу\SAM_3385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240" r="6374" b="30543"/>
          <a:stretch/>
        </p:blipFill>
        <p:spPr bwMode="auto">
          <a:xfrm>
            <a:off x="179512" y="2375101"/>
            <a:ext cx="3997062" cy="22879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User\Desktop\Асель\фото\Өз тәжиіребеммен бөлісу\SAM_3374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8" t="9546" b="14317"/>
          <a:stretch/>
        </p:blipFill>
        <p:spPr bwMode="auto">
          <a:xfrm>
            <a:off x="3222994" y="3748923"/>
            <a:ext cx="3055550" cy="18281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402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Облыстық ғылыми- конференция</a:t>
            </a:r>
            <a:endParaRPr lang="ru-RU" sz="3200" dirty="0"/>
          </a:p>
        </p:txBody>
      </p:sp>
      <p:pic>
        <p:nvPicPr>
          <p:cNvPr id="4" name="Объект 3" descr="C:\Users\User\AppData\Local\Microsoft\Windows\INetCache\Content.Word\Изображение0005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" t="2355" r="1006" b="50726"/>
          <a:stretch/>
        </p:blipFill>
        <p:spPr bwMode="auto">
          <a:xfrm>
            <a:off x="5004048" y="3717032"/>
            <a:ext cx="3312368" cy="26642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Объект 3" descr="C:\Users\User\Desktop\Асель\Документы\курсы 02.02.2015год\фтот курсы\SAM_3662.JP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97" b="22010"/>
          <a:stretch/>
        </p:blipFill>
        <p:spPr bwMode="auto">
          <a:xfrm>
            <a:off x="1331640" y="1412776"/>
            <a:ext cx="3096344" cy="2751793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68374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1426170"/>
          </a:xfrm>
        </p:spPr>
        <p:txBody>
          <a:bodyPr>
            <a:normAutofit/>
          </a:bodyPr>
          <a:lstStyle/>
          <a:p>
            <a:r>
              <a:rPr lang="ru-RU" sz="2800" dirty="0" err="1">
                <a:effectLst/>
                <a:latin typeface="Times New Roman" pitchFamily="18" charset="0"/>
                <a:cs typeface="Times New Roman" pitchFamily="18" charset="0"/>
              </a:rPr>
              <a:t>Ұ</a:t>
            </a:r>
            <a:r>
              <a:rPr lang="ru-RU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лы</a:t>
            </a: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effectLst/>
                <a:latin typeface="Times New Roman" pitchFamily="18" charset="0"/>
                <a:cs typeface="Times New Roman" pitchFamily="18" charset="0"/>
              </a:rPr>
              <a:t>педагогтер</a:t>
            </a:r>
            <a: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effectLst/>
                <a:latin typeface="Times New Roman" pitchFamily="18" charset="0"/>
                <a:cs typeface="Times New Roman" pitchFamily="18" charset="0"/>
              </a:rPr>
              <a:t>А.Дистерверг</a:t>
            </a:r>
            <a: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ru-RU" sz="2800" dirty="0" err="1">
                <a:effectLst/>
                <a:latin typeface="Times New Roman" pitchFamily="18" charset="0"/>
                <a:cs typeface="Times New Roman" pitchFamily="18" charset="0"/>
              </a:rPr>
              <a:t>К.Ушинский</a:t>
            </a:r>
            <a: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effectLst/>
                <a:latin typeface="Times New Roman" pitchFamily="18" charset="0"/>
                <a:cs typeface="Times New Roman" pitchFamily="18" charset="0"/>
              </a:rPr>
              <a:t>А.Макаренко</a:t>
            </a:r>
            <a: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ru-RU" sz="2800" dirty="0" err="1">
                <a:effectLst/>
                <a:latin typeface="Times New Roman" pitchFamily="18" charset="0"/>
                <a:cs typeface="Times New Roman" pitchFamily="18" charset="0"/>
              </a:rPr>
              <a:t>В.Сухомлинский</a:t>
            </a:r>
            <a: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447800"/>
            <a:ext cx="7890080" cy="48006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педагогикалық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шеберлік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кәсіби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әрекетті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жоғары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деңгейге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көтеретін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мұғалімнің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жеке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қасиеттерінің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білімі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білігінің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жүйесі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Осы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мәселені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терең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зерттеген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715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320"/>
            <a:ext cx="7920880" cy="1601479"/>
          </a:xfrm>
        </p:spPr>
        <p:txBody>
          <a:bodyPr>
            <a:noAutofit/>
          </a:bodyPr>
          <a:lstStyle/>
          <a:p>
            <a:r>
              <a:rPr lang="ru-RU" sz="2800" b="1" dirty="0" err="1">
                <a:effectLst/>
                <a:latin typeface="Times New Roman" pitchFamily="18" charset="0"/>
                <a:cs typeface="Times New Roman" pitchFamily="18" charset="0"/>
              </a:rPr>
              <a:t>А.Маркова</a:t>
            </a:r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effectLst/>
                <a:latin typeface="Times New Roman" pitchFamily="18" charset="0"/>
                <a:cs typeface="Times New Roman" pitchFamily="18" charset="0"/>
              </a:rPr>
              <a:t>мұғалімнің</a:t>
            </a:r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effectLst/>
                <a:latin typeface="Times New Roman" pitchFamily="18" charset="0"/>
                <a:cs typeface="Times New Roman" pitchFamily="18" charset="0"/>
              </a:rPr>
              <a:t>кәсіби</a:t>
            </a:r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effectLst/>
                <a:latin typeface="Times New Roman" pitchFamily="18" charset="0"/>
                <a:cs typeface="Times New Roman" pitchFamily="18" charset="0"/>
              </a:rPr>
              <a:t>деңгейге</a:t>
            </a:r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effectLst/>
                <a:latin typeface="Times New Roman" pitchFamily="18" charset="0"/>
                <a:cs typeface="Times New Roman" pitchFamily="18" charset="0"/>
              </a:rPr>
              <a:t>көтерілуінің</a:t>
            </a:r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effectLst/>
                <a:latin typeface="Times New Roman" pitchFamily="18" charset="0"/>
                <a:cs typeface="Times New Roman" pitchFamily="18" charset="0"/>
              </a:rPr>
              <a:t>төмендегідей</a:t>
            </a:r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effectLst/>
                <a:latin typeface="Times New Roman" pitchFamily="18" charset="0"/>
                <a:cs typeface="Times New Roman" pitchFamily="18" charset="0"/>
              </a:rPr>
              <a:t>психологиялық</a:t>
            </a:r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effectLst/>
                <a:latin typeface="Times New Roman" pitchFamily="18" charset="0"/>
                <a:cs typeface="Times New Roman" pitchFamily="18" charset="0"/>
              </a:rPr>
              <a:t>критерийлерін</a:t>
            </a:r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effectLst/>
                <a:latin typeface="Times New Roman" pitchFamily="18" charset="0"/>
                <a:cs typeface="Times New Roman" pitchFamily="18" charset="0"/>
              </a:rPr>
              <a:t>анықтаған</a:t>
            </a:r>
            <a:r>
              <a:rPr lang="ru-RU" sz="2800" b="1" dirty="0">
                <a:effectLst/>
              </a:rPr>
              <a:t>.</a:t>
            </a:r>
            <a:r>
              <a:rPr lang="ru-RU" sz="2800" dirty="0">
                <a:effectLst/>
              </a:rPr>
              <a:t/>
            </a:r>
            <a:br>
              <a:rPr lang="ru-RU" sz="2800" dirty="0">
                <a:effectLst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447800"/>
            <a:ext cx="7890080" cy="4800600"/>
          </a:xfrm>
        </p:spPr>
        <p:txBody>
          <a:bodyPr>
            <a:norm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Объективті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критерийлерге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мұғалімнің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өз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мамандығына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сәйкестігі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сан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сападағы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жоғарғы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еңбек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көрсеткіші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Субъективті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критерийлерге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адамның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мамандығы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қаншалықты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табиғатына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қабілеттері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қызығушылықтарына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сәйкес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Нәтижелі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критерийлер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мұғалім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өз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ісінде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қоғам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талап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етіп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отырған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нәтижелерге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қол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жеткізіп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отыр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деген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мәселе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тұрғысынан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қарастырылады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Шығармашылықтың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критерийлеріне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мұғалімнің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өз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кәсібінің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шекарасынан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шыға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алу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сол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арқылы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өз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тәжірибесін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еңбегіне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өзгерте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алуы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жатады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002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err="1">
                <a:effectLst/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700" b="1" dirty="0">
                <a:effectLst/>
                <a:latin typeface="Times New Roman" pitchFamily="18" charset="0"/>
                <a:cs typeface="Times New Roman" pitchFamily="18" charset="0"/>
              </a:rPr>
              <a:t> беру </a:t>
            </a:r>
            <a:r>
              <a:rPr lang="ru-RU" sz="2700" b="1" dirty="0" err="1">
                <a:effectLst/>
                <a:latin typeface="Times New Roman" pitchFamily="18" charset="0"/>
                <a:cs typeface="Times New Roman" pitchFamily="18" charset="0"/>
              </a:rPr>
              <a:t>сапасының</a:t>
            </a:r>
            <a:r>
              <a:rPr lang="ru-RU" sz="27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err="1">
                <a:effectLst/>
                <a:latin typeface="Times New Roman" pitchFamily="18" charset="0"/>
                <a:cs typeface="Times New Roman" pitchFamily="18" charset="0"/>
              </a:rPr>
              <a:t>критерийлері</a:t>
            </a:r>
            <a:r>
              <a:rPr lang="ru-RU" sz="2700" b="1" dirty="0">
                <a:effectLst/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мұғалімнің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кәсіби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шеберлігі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мұғалімнің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білімділігі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мұғалімнің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тәжірбиесі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мұғалімнің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бәсекеге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қабілеттілігі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беру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сапалылығы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еңбектің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тиімділігі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әдістемелік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жұмыстағы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шеберлігі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2948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Біліктілікті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арттыру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қызметін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нәтижелі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атқару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үшін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кәсібилік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құзырлылық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деңгейін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көтеру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мақсатында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арнайы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білімдік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бағдармалар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арқылы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оқыту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кәсіби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дамыту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іс-шараларына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қатыстыру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білімін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көтеруі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табылады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2860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1143000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err="1" smtClean="0">
                <a:effectLst/>
                <a:latin typeface="Times New Roman" pitchFamily="18" charset="0"/>
                <a:cs typeface="Times New Roman" pitchFamily="18" charset="0"/>
              </a:rPr>
              <a:t>Мұғалімнің</a:t>
            </a:r>
            <a: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кәсіби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білімін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көтеруі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қажеттілігін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туғызып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отырған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мотивтер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effectLst/>
              </a:rPr>
              <a:t>*</a:t>
            </a:r>
            <a:r>
              <a:rPr lang="ru-RU" sz="2200" dirty="0" err="1">
                <a:effectLst/>
                <a:latin typeface="Times New Roman" pitchFamily="18" charset="0"/>
                <a:cs typeface="Times New Roman" pitchFamily="18" charset="0"/>
              </a:rPr>
              <a:t>Күнделікті</a:t>
            </a:r>
            <a: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effectLst/>
                <a:latin typeface="Times New Roman" pitchFamily="18" charset="0"/>
                <a:cs typeface="Times New Roman" pitchFamily="18" charset="0"/>
              </a:rPr>
              <a:t>ақпаратпен</a:t>
            </a:r>
            <a: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effectLst/>
                <a:latin typeface="Times New Roman" pitchFamily="18" charset="0"/>
                <a:cs typeface="Times New Roman" pitchFamily="18" charset="0"/>
              </a:rPr>
              <a:t>жұмыс</a:t>
            </a:r>
            <a: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  <a:t>;( </a:t>
            </a:r>
            <a:r>
              <a:rPr lang="ru-RU" sz="2200" dirty="0" err="1">
                <a:effectLst/>
                <a:latin typeface="Times New Roman" pitchFamily="18" charset="0"/>
                <a:cs typeface="Times New Roman" pitchFamily="18" charset="0"/>
              </a:rPr>
              <a:t>күнделікті</a:t>
            </a:r>
            <a: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effectLst/>
                <a:latin typeface="Times New Roman" pitchFamily="18" charset="0"/>
                <a:cs typeface="Times New Roman" pitchFamily="18" charset="0"/>
              </a:rPr>
              <a:t>толассыз</a:t>
            </a:r>
            <a: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effectLst/>
                <a:latin typeface="Times New Roman" pitchFamily="18" charset="0"/>
                <a:cs typeface="Times New Roman" pitchFamily="18" charset="0"/>
              </a:rPr>
              <a:t>ақпарат</a:t>
            </a:r>
            <a: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effectLst/>
                <a:latin typeface="Times New Roman" pitchFamily="18" charset="0"/>
                <a:cs typeface="Times New Roman" pitchFamily="18" charset="0"/>
              </a:rPr>
              <a:t>көзін</a:t>
            </a:r>
            <a: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effectLst/>
                <a:latin typeface="Times New Roman" pitchFamily="18" charset="0"/>
                <a:cs typeface="Times New Roman" pitchFamily="18" charset="0"/>
              </a:rPr>
              <a:t>меңгеру</a:t>
            </a:r>
            <a: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200" dirty="0" err="1">
                <a:effectLst/>
                <a:latin typeface="Times New Roman" pitchFamily="18" charset="0"/>
                <a:cs typeface="Times New Roman" pitchFamily="18" charset="0"/>
              </a:rPr>
              <a:t>Шығармашылық</a:t>
            </a:r>
            <a: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effectLst/>
                <a:latin typeface="Times New Roman" pitchFamily="18" charset="0"/>
                <a:cs typeface="Times New Roman" pitchFamily="18" charset="0"/>
              </a:rPr>
              <a:t>талпыныс</a:t>
            </a:r>
            <a: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200" dirty="0" err="1">
                <a:effectLst/>
                <a:latin typeface="Times New Roman" pitchFamily="18" charset="0"/>
                <a:cs typeface="Times New Roman" pitchFamily="18" charset="0"/>
              </a:rPr>
              <a:t>Қазіргі</a:t>
            </a:r>
            <a: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effectLst/>
                <a:latin typeface="Times New Roman" pitchFamily="18" charset="0"/>
                <a:cs typeface="Times New Roman" pitchFamily="18" charset="0"/>
              </a:rPr>
              <a:t>заманғы</a:t>
            </a:r>
            <a: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effectLst/>
                <a:latin typeface="Times New Roman" pitchFamily="18" charset="0"/>
                <a:cs typeface="Times New Roman" pitchFamily="18" charset="0"/>
              </a:rPr>
              <a:t>ғылымның</a:t>
            </a:r>
            <a: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effectLst/>
                <a:latin typeface="Times New Roman" pitchFamily="18" charset="0"/>
                <a:cs typeface="Times New Roman" pitchFamily="18" charset="0"/>
              </a:rPr>
              <a:t>дамуы</a:t>
            </a:r>
            <a: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200" dirty="0" err="1">
                <a:effectLst/>
                <a:latin typeface="Times New Roman" pitchFamily="18" charset="0"/>
                <a:cs typeface="Times New Roman" pitchFamily="18" charset="0"/>
              </a:rPr>
              <a:t>Қоғам</a:t>
            </a:r>
            <a: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effectLst/>
                <a:latin typeface="Times New Roman" pitchFamily="18" charset="0"/>
                <a:cs typeface="Times New Roman" pitchFamily="18" charset="0"/>
              </a:rPr>
              <a:t>өміріндегі</a:t>
            </a:r>
            <a: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effectLst/>
                <a:latin typeface="Times New Roman" pitchFamily="18" charset="0"/>
                <a:cs typeface="Times New Roman" pitchFamily="18" charset="0"/>
              </a:rPr>
              <a:t>өзгерістер</a:t>
            </a:r>
            <a: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200" dirty="0" err="1">
                <a:effectLst/>
                <a:latin typeface="Times New Roman" pitchFamily="18" charset="0"/>
                <a:cs typeface="Times New Roman" pitchFamily="18" charset="0"/>
              </a:rPr>
              <a:t>Бәсекелестік</a:t>
            </a:r>
            <a: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200" dirty="0" err="1">
                <a:effectLst/>
                <a:latin typeface="Times New Roman" pitchFamily="18" charset="0"/>
                <a:cs typeface="Times New Roman" pitchFamily="18" charset="0"/>
              </a:rPr>
              <a:t>Материалдық</a:t>
            </a:r>
            <a: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  <a:t> стимул;</a:t>
            </a:r>
            <a:b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200" dirty="0" err="1">
                <a:effectLst/>
                <a:latin typeface="Times New Roman" pitchFamily="18" charset="0"/>
                <a:cs typeface="Times New Roman" pitchFamily="18" charset="0"/>
              </a:rPr>
              <a:t>Қызығушылық</a:t>
            </a:r>
            <a: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447800"/>
            <a:ext cx="8034096" cy="4800600"/>
          </a:xfrm>
        </p:spPr>
        <p:txBody>
          <a:bodyPr/>
          <a:lstStyle/>
          <a:p>
            <a:pPr marL="8229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3233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Мұғалім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қызметінде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өз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кәсіби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біліктілігін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жетілдіре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отырып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жетістікке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жетудің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алғы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шарттары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сырт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кескін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келбеті</a:t>
            </a:r>
            <a:endParaRPr lang="ru-RU" sz="29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пәндерді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сабақтан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ақпараттармен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қамтамасыз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ету</a:t>
            </a:r>
            <a:endParaRPr lang="ru-RU" sz="29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мінез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құлқы</a:t>
            </a:r>
            <a:endParaRPr lang="ru-RU" sz="29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пайымдау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мүмкіндіктері</a:t>
            </a:r>
            <a:endParaRPr lang="ru-RU" sz="29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оқу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процесінде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қарым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қатынас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мәдениетін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сақтай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білуі</a:t>
            </a:r>
            <a:endParaRPr lang="ru-RU" sz="29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әзіл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қалжыңға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мән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бере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білуі</a:t>
            </a:r>
            <a:endParaRPr lang="ru-RU" sz="29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оқушылардың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жеткен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жетістіктерін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мақұлдай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қолдай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білуі</a:t>
            </a:r>
            <a:endParaRPr lang="ru-RU" sz="29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шыдамдылық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пен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төзімділік</a:t>
            </a:r>
            <a:endParaRPr lang="ru-RU" sz="29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басқалардың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пікірін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сыйлай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білу</a:t>
            </a:r>
            <a:endParaRPr lang="ru-RU" sz="29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еркіндік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икемділік</a:t>
            </a:r>
            <a:endParaRPr lang="ru-RU" sz="29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кез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келген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жағдаятты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оңтайлы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бағытта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шешуге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арналған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әдіс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тәсілдерді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тиімді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пайдалана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алу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балалардың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қызығушылығына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қарай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әрекет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ете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білу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дағдысы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4327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Жеке </a:t>
            </a:r>
            <a:r>
              <a:rPr lang="ru-RU" sz="2000" b="1" dirty="0" err="1">
                <a:effectLst/>
                <a:latin typeface="Times New Roman" pitchFamily="18" charset="0"/>
                <a:cs typeface="Times New Roman" pitchFamily="18" charset="0"/>
              </a:rPr>
              <a:t>тұлғаны</a:t>
            </a:r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effectLst/>
                <a:latin typeface="Times New Roman" pitchFamily="18" charset="0"/>
                <a:cs typeface="Times New Roman" pitchFamily="18" charset="0"/>
              </a:rPr>
              <a:t>қалыптастыруда</a:t>
            </a:r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effectLst/>
                <a:latin typeface="Times New Roman" pitchFamily="18" charset="0"/>
                <a:cs typeface="Times New Roman" pitchFamily="18" charset="0"/>
              </a:rPr>
              <a:t>әрбір</a:t>
            </a:r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effectLst/>
                <a:latin typeface="Times New Roman" pitchFamily="18" charset="0"/>
                <a:cs typeface="Times New Roman" pitchFamily="18" charset="0"/>
              </a:rPr>
              <a:t>ұстаз</a:t>
            </a:r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effectLst/>
                <a:latin typeface="Times New Roman" pitchFamily="18" charset="0"/>
                <a:cs typeface="Times New Roman" pitchFamily="18" charset="0"/>
              </a:rPr>
              <a:t>шәкіртпен</a:t>
            </a:r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effectLst/>
                <a:latin typeface="Times New Roman" pitchFamily="18" charset="0"/>
                <a:cs typeface="Times New Roman" pitchFamily="18" charset="0"/>
              </a:rPr>
              <a:t>ынтымақтастықты</a:t>
            </a:r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effectLst/>
                <a:latin typeface="Times New Roman" pitchFamily="18" charset="0"/>
                <a:cs typeface="Times New Roman" pitchFamily="18" charset="0"/>
              </a:rPr>
              <a:t>орнатып</a:t>
            </a:r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effectLst/>
                <a:latin typeface="Times New Roman" pitchFamily="18" charset="0"/>
                <a:cs typeface="Times New Roman" pitchFamily="18" charset="0"/>
              </a:rPr>
              <a:t>шығармашылық</a:t>
            </a:r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effectLst/>
                <a:latin typeface="Times New Roman" pitchFamily="18" charset="0"/>
                <a:cs typeface="Times New Roman" pitchFamily="18" charset="0"/>
              </a:rPr>
              <a:t>негізде</a:t>
            </a:r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effectLst/>
                <a:latin typeface="Times New Roman" pitchFamily="18" charset="0"/>
                <a:cs typeface="Times New Roman" pitchFamily="18" charset="0"/>
              </a:rPr>
              <a:t>әрекет</a:t>
            </a:r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effectLst/>
                <a:latin typeface="Times New Roman" pitchFamily="18" charset="0"/>
                <a:cs typeface="Times New Roman" pitchFamily="18" charset="0"/>
              </a:rPr>
              <a:t>ету</a:t>
            </a:r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effectLst/>
                <a:latin typeface="Times New Roman" pitchFamily="18" charset="0"/>
                <a:cs typeface="Times New Roman" pitchFamily="18" charset="0"/>
              </a:rPr>
              <a:t>керек</a:t>
            </a:r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effectLst/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effectLst/>
                <a:latin typeface="Times New Roman" pitchFamily="18" charset="0"/>
                <a:cs typeface="Times New Roman" pitchFamily="18" charset="0"/>
              </a:rPr>
              <a:t>мына</a:t>
            </a:r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effectLst/>
                <a:latin typeface="Times New Roman" pitchFamily="18" charset="0"/>
                <a:cs typeface="Times New Roman" pitchFamily="18" charset="0"/>
              </a:rPr>
              <a:t>мәселелерге</a:t>
            </a:r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effectLst/>
                <a:latin typeface="Times New Roman" pitchFamily="18" charset="0"/>
                <a:cs typeface="Times New Roman" pitchFamily="18" charset="0"/>
              </a:rPr>
              <a:t>назар</a:t>
            </a:r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effectLst/>
                <a:latin typeface="Times New Roman" pitchFamily="18" charset="0"/>
                <a:cs typeface="Times New Roman" pitchFamily="18" charset="0"/>
              </a:rPr>
              <a:t>аударған</a:t>
            </a:r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effectLst/>
                <a:latin typeface="Times New Roman" pitchFamily="18" charset="0"/>
                <a:cs typeface="Times New Roman" pitchFamily="18" charset="0"/>
              </a:rPr>
              <a:t>жөн</a:t>
            </a:r>
            <a: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Тұлғаның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қалыптасып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өз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бейнесін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табуы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даралық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руханилық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болмысын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танытуы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Оқушы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тұлғасына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қолдау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көрсету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өзін-өзі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қорғауға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ұмтылдыру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Тұлғаны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түсіну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салауатты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өмір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өзіндік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қатынастың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негізін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қалау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Жаңа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ақпаратты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талдай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отырып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терең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меңгеруге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маңызын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анықтай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алуға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мүмкіндік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жасау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Өзіне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қарама-қарсы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идеяларды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жоққа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шығаруға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емес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түсінуге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ұмтылуды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>
                <a:latin typeface="Times New Roman" pitchFamily="18" charset="0"/>
                <a:cs typeface="Times New Roman" pitchFamily="18" charset="0"/>
              </a:rPr>
              <a:t>нұсқау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3037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Мұғалімнің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кәсіби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даярлығын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жетілдіруде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екі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негізгі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міндетті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орындау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қажет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Бірінші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мәселе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ұстаз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қызметінде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тәрбие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беру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мәселесі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Екінші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мәселе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дидактикалық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даярлығын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арттыру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21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962088" cy="1930226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effectLst/>
              </a:rPr>
              <a:t/>
            </a:r>
            <a:br>
              <a:rPr lang="ru-RU" sz="2200" b="1" dirty="0" smtClean="0">
                <a:effectLst/>
              </a:rPr>
            </a:br>
            <a:r>
              <a:rPr lang="ru-RU" sz="2200" b="1" dirty="0">
                <a:effectLst/>
              </a:rPr>
              <a:t/>
            </a:r>
            <a:br>
              <a:rPr lang="ru-RU" sz="2200" b="1" dirty="0">
                <a:effectLst/>
              </a:rPr>
            </a:br>
            <a:r>
              <a:rPr lang="ru-RU" sz="2200" b="1" dirty="0" smtClean="0">
                <a:effectLst/>
              </a:rPr>
              <a:t/>
            </a:r>
            <a:br>
              <a:rPr lang="ru-RU" sz="2200" b="1" dirty="0" smtClean="0">
                <a:effectLst/>
              </a:rPr>
            </a:br>
            <a:r>
              <a:rPr lang="ru-RU" sz="2200" b="1" dirty="0" err="1" smtClean="0">
                <a:effectLst/>
                <a:latin typeface="Times New Roman" pitchFamily="18" charset="0"/>
                <a:cs typeface="Times New Roman" pitchFamily="18" charset="0"/>
              </a:rPr>
              <a:t>Қазіргі</a:t>
            </a:r>
            <a:r>
              <a:rPr lang="ru-RU" sz="2200" b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берудегі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басты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мақсат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жас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ұрпақтың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деңгейін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көтеру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жан-жақты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дамыған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жеке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тұлға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қалыптастыру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. Осы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мақсатқа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жету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үшін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өзімнің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ұстаздық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іс-тәжірбиемде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сабақ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 беру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үрдісінде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мынадай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негізгі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факторларды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басшылыққа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effectLst/>
                <a:latin typeface="Times New Roman" pitchFamily="18" charset="0"/>
                <a:cs typeface="Times New Roman" pitchFamily="18" charset="0"/>
              </a:rPr>
              <a:t>аламын</a:t>
            </a: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effectLst/>
              </a:rPr>
              <a:t>;</a:t>
            </a:r>
            <a:r>
              <a:rPr lang="ru-RU" sz="3100" dirty="0">
                <a:effectLst/>
              </a:rPr>
              <a:t/>
            </a:r>
            <a:br>
              <a:rPr lang="ru-RU" sz="3100" dirty="0">
                <a:effectLst/>
              </a:rPr>
            </a:b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988840"/>
            <a:ext cx="8034096" cy="4259560"/>
          </a:xfrm>
        </p:spPr>
        <p:txBody>
          <a:bodyPr/>
          <a:lstStyle/>
          <a:p>
            <a:pPr marL="82296" indent="0">
              <a:buNone/>
            </a:pP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оқушылардың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өз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бетінше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жұмыс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істеу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тиімділігін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арттыру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жекелей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жұппен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топпен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жұмыс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жүргізу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ойлау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қабілетін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дамытатын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әр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түрлі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тапсырмалар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қабілетіне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қарай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деңгейлік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тапсырмалар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беру;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шығармашылық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жұмыстар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беру</a:t>
            </a:r>
          </a:p>
        </p:txBody>
      </p:sp>
    </p:spTree>
    <p:extLst>
      <p:ext uri="{BB962C8B-B14F-4D97-AF65-F5344CB8AC3E}">
        <p14:creationId xmlns:p14="http://schemas.microsoft.com/office/powerpoint/2010/main" val="1099667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Сабақта қолданатын әдіс-тәсілдер.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kk-KZ" sz="3100" dirty="0" smtClean="0">
                <a:latin typeface="Times New Roman" pitchFamily="18" charset="0"/>
                <a:cs typeface="Times New Roman" pitchFamily="18" charset="0"/>
              </a:rPr>
              <a:t>Мозайкалық </a:t>
            </a:r>
            <a:r>
              <a:rPr lang="kk-KZ" sz="3100" dirty="0">
                <a:latin typeface="Times New Roman" pitchFamily="18" charset="0"/>
                <a:cs typeface="Times New Roman" pitchFamily="18" charset="0"/>
              </a:rPr>
              <a:t>оқыту әдісі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3100" dirty="0" smtClean="0">
                <a:latin typeface="Times New Roman" pitchFamily="18" charset="0"/>
                <a:cs typeface="Times New Roman" pitchFamily="18" charset="0"/>
              </a:rPr>
              <a:t>СТО </a:t>
            </a:r>
            <a:r>
              <a:rPr lang="kk-KZ" sz="3100" dirty="0">
                <a:latin typeface="Times New Roman" pitchFamily="18" charset="0"/>
                <a:cs typeface="Times New Roman" pitchFamily="18" charset="0"/>
              </a:rPr>
              <a:t>технологиясының </a:t>
            </a:r>
            <a:r>
              <a:rPr lang="kk-KZ" sz="3100" dirty="0" smtClean="0">
                <a:latin typeface="Times New Roman" pitchFamily="18" charset="0"/>
                <a:cs typeface="Times New Roman" pitchFamily="18" charset="0"/>
              </a:rPr>
              <a:t>әдіс-тәсілдері</a:t>
            </a:r>
            <a:r>
              <a:rPr lang="kk-KZ" sz="3100" dirty="0">
                <a:latin typeface="Times New Roman" pitchFamily="18" charset="0"/>
                <a:cs typeface="Times New Roman" pitchFamily="18" charset="0"/>
              </a:rPr>
              <a:t>,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3100" dirty="0" smtClean="0">
                <a:latin typeface="Times New Roman" pitchFamily="18" charset="0"/>
                <a:cs typeface="Times New Roman" pitchFamily="18" charset="0"/>
              </a:rPr>
              <a:t>АКТ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3100" dirty="0" smtClean="0">
                <a:latin typeface="Times New Roman" pitchFamily="18" charset="0"/>
                <a:cs typeface="Times New Roman" pitchFamily="18" charset="0"/>
              </a:rPr>
              <a:t>Топқа </a:t>
            </a:r>
            <a:r>
              <a:rPr lang="kk-KZ" sz="3100" dirty="0">
                <a:latin typeface="Times New Roman" pitchFamily="18" charset="0"/>
                <a:cs typeface="Times New Roman" pitchFamily="18" charset="0"/>
              </a:rPr>
              <a:t>бөлу  әдістері, </a:t>
            </a:r>
            <a:r>
              <a:rPr lang="kk-KZ" sz="3100" dirty="0" smtClean="0">
                <a:latin typeface="Times New Roman" pitchFamily="18" charset="0"/>
                <a:cs typeface="Times New Roman" pitchFamily="18" charset="0"/>
              </a:rPr>
              <a:t>топтық </a:t>
            </a:r>
            <a:r>
              <a:rPr lang="kk-KZ" sz="3100" dirty="0">
                <a:latin typeface="Times New Roman" pitchFamily="18" charset="0"/>
                <a:cs typeface="Times New Roman" pitchFamily="18" charset="0"/>
              </a:rPr>
              <a:t>жұмыстар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3100" dirty="0" smtClean="0">
                <a:latin typeface="Times New Roman" pitchFamily="18" charset="0"/>
                <a:cs typeface="Times New Roman" pitchFamily="18" charset="0"/>
              </a:rPr>
              <a:t>Сергіту </a:t>
            </a:r>
            <a:r>
              <a:rPr lang="kk-KZ" sz="3100" dirty="0">
                <a:latin typeface="Times New Roman" pitchFamily="18" charset="0"/>
                <a:cs typeface="Times New Roman" pitchFamily="18" charset="0"/>
              </a:rPr>
              <a:t>сәттері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3100" dirty="0" smtClean="0">
                <a:latin typeface="Times New Roman" pitchFamily="18" charset="0"/>
                <a:cs typeface="Times New Roman" pitchFamily="18" charset="0"/>
              </a:rPr>
              <a:t>Автор </a:t>
            </a:r>
            <a:r>
              <a:rPr lang="kk-KZ" sz="3100" dirty="0">
                <a:latin typeface="Times New Roman" pitchFamily="18" charset="0"/>
                <a:cs typeface="Times New Roman" pitchFamily="18" charset="0"/>
              </a:rPr>
              <a:t>орындығы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3100" dirty="0" smtClean="0">
                <a:latin typeface="Times New Roman" pitchFamily="18" charset="0"/>
                <a:cs typeface="Times New Roman" pitchFamily="18" charset="0"/>
              </a:rPr>
              <a:t>Бағдаршам</a:t>
            </a:r>
            <a:r>
              <a:rPr lang="kk-KZ" sz="3100" dirty="0">
                <a:latin typeface="Times New Roman" pitchFamily="18" charset="0"/>
                <a:cs typeface="Times New Roman" pitchFamily="18" charset="0"/>
              </a:rPr>
              <a:t>,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3100" dirty="0" smtClean="0">
                <a:latin typeface="Times New Roman" pitchFamily="18" charset="0"/>
                <a:cs typeface="Times New Roman" pitchFamily="18" charset="0"/>
              </a:rPr>
              <a:t>Постер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3100" dirty="0" smtClean="0">
                <a:latin typeface="Times New Roman" pitchFamily="18" charset="0"/>
                <a:cs typeface="Times New Roman" pitchFamily="18" charset="0"/>
              </a:rPr>
              <a:t>Коллаж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3100" dirty="0" smtClean="0">
                <a:latin typeface="Times New Roman" pitchFamily="18" charset="0"/>
                <a:cs typeface="Times New Roman" pitchFamily="18" charset="0"/>
              </a:rPr>
              <a:t>Сұрақ-жауап</a:t>
            </a:r>
            <a:r>
              <a:rPr lang="kk-KZ" sz="31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1095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Топтық жұмыс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 descr="C:\Users\User\Desktop\Асель\фото\3 Ә каз.тілі Ашық сабақ\SAM_3745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4" r="25696" b="23383"/>
          <a:stretch/>
        </p:blipFill>
        <p:spPr bwMode="auto">
          <a:xfrm>
            <a:off x="1403648" y="1700808"/>
            <a:ext cx="3312368" cy="2232248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User\Desktop\Асель\фото школа\SAM_257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7" t="12828" r="28594" b="58560"/>
          <a:stretch/>
        </p:blipFill>
        <p:spPr bwMode="auto">
          <a:xfrm>
            <a:off x="5296975" y="1700808"/>
            <a:ext cx="3283252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User\Desktop\флешка\2015-02-24 20-16-44 Скриншот экрана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5" r="30941" b="9986"/>
          <a:stretch/>
        </p:blipFill>
        <p:spPr bwMode="auto">
          <a:xfrm>
            <a:off x="1310114" y="4149080"/>
            <a:ext cx="3405902" cy="2218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User\Desktop\флешка\2015-02-24 20-14-53 Скриншот экрана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3" t="31892" r="1590" b="4931"/>
          <a:stretch/>
        </p:blipFill>
        <p:spPr bwMode="auto">
          <a:xfrm>
            <a:off x="5148064" y="4149080"/>
            <a:ext cx="3604739" cy="2218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4614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803409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kk-KZ" sz="3100" b="1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Ақпараттық- коммуникациялық </a:t>
            </a:r>
            <a:r>
              <a:rPr lang="kk-KZ" sz="3100" b="1" dirty="0" smtClean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әдіс -тәсілдер</a:t>
            </a:r>
            <a:r>
              <a:rPr lang="ru-RU" sz="4400" dirty="0"/>
              <a:t/>
            </a:r>
            <a:br>
              <a:rPr lang="ru-RU" sz="4400" dirty="0"/>
            </a:br>
            <a:endParaRPr lang="ru-RU" dirty="0"/>
          </a:p>
        </p:txBody>
      </p:sp>
      <p:pic>
        <p:nvPicPr>
          <p:cNvPr id="4" name="Рисунок 7" descr="IMG_459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99592" y="4037928"/>
            <a:ext cx="4248472" cy="26756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SC_10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080" y="1361824"/>
            <a:ext cx="3528392" cy="28829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38129"/>
            <a:ext cx="3600400" cy="2592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5"/>
          <a:stretch/>
        </p:blipFill>
        <p:spPr>
          <a:xfrm>
            <a:off x="5665489" y="4264496"/>
            <a:ext cx="3200859" cy="24533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8942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1143000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ҒЫЛЫМИ </a:t>
            </a: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ЖОБА</a:t>
            </a:r>
            <a:b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«ҚЫМЫЗДЫҢ ЕРЕКШЕЛІКТЕРІ. ХИМИЯЛЫҚ ҚҰРАМЫ МЕН ТҮРЛЕРІ. ЕМДІК ҚАСИЕТТЕРІ»</a:t>
            </a:r>
            <a:b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/>
          </a:p>
        </p:txBody>
      </p:sp>
      <p:pic>
        <p:nvPicPr>
          <p:cNvPr id="4" name="Picture 2" descr="C:\Users\User\Desktop\Ғылыми жұмыс\Фото Ғылыми жұмыс\SAM_72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87" y="1447591"/>
            <a:ext cx="395577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Ғылыми жұмыс\Фото Ғылыми жұмыс\SAM_723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7" r="17756" b="29829"/>
          <a:stretch/>
        </p:blipFill>
        <p:spPr bwMode="auto">
          <a:xfrm>
            <a:off x="5148064" y="1412776"/>
            <a:ext cx="3816424" cy="289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9734~1\AppData\Local\Temp\Rar$DIa0.025\SAM_72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3608" y="4059814"/>
            <a:ext cx="4104456" cy="280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User\Desktop\Ғылыми жұмыс\Фото Ғылыми жұмыс\SAM_724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 t="3978" r="1705" b="36363"/>
          <a:stretch/>
        </p:blipFill>
        <p:spPr bwMode="auto">
          <a:xfrm>
            <a:off x="5133497" y="4059814"/>
            <a:ext cx="3780928" cy="2678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898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746064" cy="1143000"/>
          </a:xfrm>
        </p:spPr>
        <p:txBody>
          <a:bodyPr>
            <a:normAutofit/>
          </a:bodyPr>
          <a:lstStyle/>
          <a:p>
            <a:r>
              <a:rPr lang="kk-KZ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«Бурабай» санаторий-шипажайының </a:t>
            </a:r>
            <a:r>
              <a:rPr lang="kk-KZ" sz="3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жұмыстарымен танысу </a:t>
            </a:r>
            <a:endParaRPr lang="ru-RU" sz="3100" dirty="0"/>
          </a:p>
        </p:txBody>
      </p:sp>
      <p:pic>
        <p:nvPicPr>
          <p:cNvPr id="4" name="Picture 2" descr="C:\Users\9734~1\AppData\Local\Temp\Rar$DIa0.823\SAM_725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17266" t="29870" r="18231" b="15007"/>
          <a:stretch/>
        </p:blipFill>
        <p:spPr bwMode="auto">
          <a:xfrm>
            <a:off x="1115616" y="1412776"/>
            <a:ext cx="4128655" cy="2646220"/>
          </a:xfrm>
          <a:prstGeom prst="rect">
            <a:avLst/>
          </a:prstGeom>
          <a:noFill/>
        </p:spPr>
      </p:pic>
      <p:pic>
        <p:nvPicPr>
          <p:cNvPr id="5" name="Picture 2" descr="C:\Users\9734~1\AppData\Local\Temp\Rar$DIa0.777\SAM_7255.JPG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1" y="1340768"/>
            <a:ext cx="3750321" cy="2664295"/>
          </a:xfrm>
          <a:prstGeom prst="rect">
            <a:avLst/>
          </a:prstGeom>
          <a:noFill/>
        </p:spPr>
      </p:pic>
      <p:pic>
        <p:nvPicPr>
          <p:cNvPr id="6" name="Picture 3" descr="C:\Users\9734~1\AppData\Local\Temp\Rar$DIa0.065\SAM_7259.JPG"/>
          <p:cNvPicPr>
            <a:picLocks noChangeAspect="1" noChangeArrowheads="1"/>
          </p:cNvPicPr>
          <p:nvPr/>
        </p:nvPicPr>
        <p:blipFill rotWithShape="1">
          <a:blip r:embed="rId4" cstate="print"/>
          <a:srcRect l="35895" b="30451"/>
          <a:stretch/>
        </p:blipFill>
        <p:spPr bwMode="auto">
          <a:xfrm>
            <a:off x="1187624" y="4022040"/>
            <a:ext cx="4032448" cy="2575312"/>
          </a:xfrm>
          <a:prstGeom prst="rect">
            <a:avLst/>
          </a:prstGeom>
          <a:noFill/>
        </p:spPr>
      </p:pic>
      <p:pic>
        <p:nvPicPr>
          <p:cNvPr id="7" name="Picture 4" descr="C:\Users\9734~1\AppData\Local\Temp\Rar$DIa0.489\SAM_726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2319" y="4022040"/>
            <a:ext cx="3538074" cy="2594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9246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96</TotalTime>
  <Words>398</Words>
  <Application>Microsoft Office PowerPoint</Application>
  <PresentationFormat>Экран (4:3)</PresentationFormat>
  <Paragraphs>58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Солнцестояние</vt:lpstr>
      <vt:lpstr>«Білімді, сауатты адамдар-бұл ХХІ ғасырда адамзат дамуының негізгі қозғаушы күші» Елбасы Н.Ә.Назарбаев </vt:lpstr>
      <vt:lpstr>Мұғалім қызметінде өз кәсіби біліктілігін жетілдіре отырып жетістікке жетудің алғы шарттары: </vt:lpstr>
      <vt:lpstr>Мұғалімнің кәсіби даярлығын жетілдіруде екі негізгі міндетті орындау қажет: </vt:lpstr>
      <vt:lpstr>   Қазіргі білім берудегі басты мақсат жас ұрпақтың білім деңгейін көтеру және жан-жақты дамыған жеке тұлға қалыптастыру. Осы мақсатқа жету үшін өзімнің ұстаздық іс-тәжірбиемде сабақ беру үрдісінде мынадай негізгі факторларды басшылыққа аламын: ; </vt:lpstr>
      <vt:lpstr>Сабақта қолданатын әдіс-тәсілдер.</vt:lpstr>
      <vt:lpstr>Топтық жұмыс</vt:lpstr>
      <vt:lpstr>Ақпараттық- коммуникациялық әдіс -тәсілдер </vt:lpstr>
      <vt:lpstr> ҒЫЛЫМИ ЖОБА «ҚЫМЫЗДЫҢ ЕРЕКШЕЛІКТЕРІ. ХИМИЯЛЫҚ ҚҰРАМЫ МЕН ТҮРЛЕРІ. ЕМДІК ҚАСИЕТТЕРІ» </vt:lpstr>
      <vt:lpstr>«Бурабай» санаторий-шипажайының жұмыстарымен танысу </vt:lpstr>
      <vt:lpstr>Презентация PowerPoint</vt:lpstr>
      <vt:lpstr>Презентация PowerPoint</vt:lpstr>
      <vt:lpstr>Баспадағы мақалалар </vt:lpstr>
      <vt:lpstr>Презентация PowerPoint</vt:lpstr>
      <vt:lpstr>Облыстық ғылыми- конференция</vt:lpstr>
      <vt:lpstr>Ұлы педагогтер А.Дистерверг ,К.Ушинский А.Макаренко ,В.Сухомлинский </vt:lpstr>
      <vt:lpstr>А.Маркова мұғалімнің кәсіби деңгейге көтерілуінің төмендегідей психологиялық критерийлерін анықтаған. </vt:lpstr>
      <vt:lpstr>Білім беру сапасының критерийлері: </vt:lpstr>
      <vt:lpstr>Презентация PowerPoint</vt:lpstr>
      <vt:lpstr>           Мұғалімнің кәсіби білімін көтеруі қажеттілігін туғызып отырған мотивтер: *Күнделікті ақпаратпен жұмыс;( күнделікті толассыз ақпарат көзін меңгеру) *Шығармашылық талпыныс; *Қазіргі заманғы ғылымның дамуы *Қоғам өміріндегі өзгерістер; *Бәсекелестік; *Материалдық стимул; *Қызығушылық </vt:lpstr>
      <vt:lpstr>Жеке тұлғаны қалыптастыруда әрбір ұстаз шәкіртпен ынтымақтастықты орнатып, шығармашылық негізде әрекет ету керек және мына мәселелерге назар аударған жөн: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«Білімді, сауатты адамдар-бұл ХХІ ғасырда адамзат дамуының негізгі қозғаушы күші» Елбасы Н.Ә.Назарбаев </dc:title>
  <dc:creator>User</dc:creator>
  <cp:lastModifiedBy>пкпк</cp:lastModifiedBy>
  <cp:revision>28</cp:revision>
  <dcterms:created xsi:type="dcterms:W3CDTF">2019-11-05T15:21:45Z</dcterms:created>
  <dcterms:modified xsi:type="dcterms:W3CDTF">2019-11-25T09:03:48Z</dcterms:modified>
</cp:coreProperties>
</file>